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 id="2147483777" r:id="rId2"/>
  </p:sldMasterIdLst>
  <p:notesMasterIdLst>
    <p:notesMasterId r:id="rId30"/>
  </p:notesMasterIdLst>
  <p:handoutMasterIdLst>
    <p:handoutMasterId r:id="rId31"/>
  </p:handoutMasterIdLst>
  <p:sldIdLst>
    <p:sldId id="333" r:id="rId3"/>
    <p:sldId id="328" r:id="rId4"/>
    <p:sldId id="352" r:id="rId5"/>
    <p:sldId id="323" r:id="rId6"/>
    <p:sldId id="337" r:id="rId7"/>
    <p:sldId id="338" r:id="rId8"/>
    <p:sldId id="317" r:id="rId9"/>
    <p:sldId id="339" r:id="rId10"/>
    <p:sldId id="340" r:id="rId11"/>
    <p:sldId id="341" r:id="rId12"/>
    <p:sldId id="291" r:id="rId13"/>
    <p:sldId id="343" r:id="rId14"/>
    <p:sldId id="344" r:id="rId15"/>
    <p:sldId id="345" r:id="rId16"/>
    <p:sldId id="346" r:id="rId17"/>
    <p:sldId id="351" r:id="rId18"/>
    <p:sldId id="354" r:id="rId19"/>
    <p:sldId id="325" r:id="rId20"/>
    <p:sldId id="355" r:id="rId21"/>
    <p:sldId id="353" r:id="rId22"/>
    <p:sldId id="330" r:id="rId23"/>
    <p:sldId id="347" r:id="rId24"/>
    <p:sldId id="348" r:id="rId25"/>
    <p:sldId id="349" r:id="rId26"/>
    <p:sldId id="329" r:id="rId27"/>
    <p:sldId id="332" r:id="rId28"/>
    <p:sldId id="336" r:id="rId29"/>
  </p:sldIdLst>
  <p:sldSz cx="9144000" cy="6858000" type="screen4x3"/>
  <p:notesSz cx="6858000" cy="9144000"/>
  <p:custShowLst>
    <p:custShow name="נוסח המינוי - 1" id="0">
      <p:sldLst>
        <p:sld r:id="rId24"/>
      </p:sldLst>
    </p:custShow>
    <p:custShow name="נוסח המינוי - 2" id="1">
      <p:sldLst>
        <p:sld r:id="rId25"/>
      </p:sldLst>
    </p:custShow>
    <p:custShow name="נוסח המינוי - 3" id="2">
      <p:sldLst>
        <p:sld r:id="rId26"/>
      </p:sldLst>
    </p:custShow>
    <p:custShow name="מוניטין עסקי" id="3">
      <p:sldLst>
        <p:sld r:id="rId5"/>
        <p:sld r:id="rId6"/>
        <p:sld r:id="rId7"/>
        <p:sld r:id="rId8"/>
        <p:sld r:id="rId9"/>
        <p:sld r:id="rId10"/>
        <p:sld r:id="rId11"/>
        <p:sld r:id="rId12"/>
        <p:sld r:id="rId13"/>
      </p:sldLst>
    </p:custShow>
    <p:custShow name="מוניטין אישי בעסק מסחרי" id="4">
      <p:sldLst>
        <p:sld r:id="rId14"/>
        <p:sld r:id="rId15"/>
        <p:sld r:id="rId16"/>
        <p:sld r:id="rId17"/>
      </p:sldLst>
    </p:custShow>
    <p:custShow name="מוניטין אישי למקצועות חופשיים" id="5">
      <p:sldLst>
        <p:sld r:id="rId18"/>
        <p:sld r:id="rId19"/>
        <p:sld r:id="rId20"/>
        <p:sld r:id="rId21"/>
      </p:sldLst>
    </p:custShow>
    <p:custShow name="כושר ההשתכרות של שכיר" id="6">
      <p:sldLst>
        <p:sld r:id="rId22"/>
        <p:sld r:id="rId23"/>
        <p:sld r:id="rId27"/>
      </p:sldLst>
    </p:custShow>
    <p:custShow name="סיכום" id="7">
      <p:sldLst>
        <p:sld r:id="rId28"/>
        <p:sld r:id="rId29"/>
      </p:sldLst>
    </p:custShow>
  </p:custShowLst>
  <p:defaultTextStyle>
    <a:defPPr>
      <a:defRPr lang="he-IL"/>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extLst>
    <p:ext uri="{521415D9-36F7-43E2-AB2F-B90AF26B5E84}">
      <p14:sectionLst xmlns:p14="http://schemas.microsoft.com/office/powerpoint/2010/main" xmlns="">
        <p14:section name="מקטע ברירת מחדל" id="{DB6E3D1E-2F18-48BE-BF17-AD2E8EECC5E3}">
          <p14:sldIdLst>
            <p14:sldId id="333"/>
            <p14:sldId id="328"/>
          </p14:sldIdLst>
        </p14:section>
        <p14:section name="מוניטין עסקי" id="{C9CC7C5F-B041-442B-BE98-5496C8C7303C}">
          <p14:sldIdLst>
            <p14:sldId id="352"/>
            <p14:sldId id="323"/>
            <p14:sldId id="337"/>
            <p14:sldId id="338"/>
            <p14:sldId id="317"/>
            <p14:sldId id="339"/>
            <p14:sldId id="340"/>
            <p14:sldId id="341"/>
            <p14:sldId id="291"/>
          </p14:sldIdLst>
        </p14:section>
        <p14:section name="מוניטין אישי בעסק מסחרי" id="{E68320B0-11B6-45B4-AE4A-DC6FCBCBEFE0}">
          <p14:sldIdLst>
            <p14:sldId id="343"/>
            <p14:sldId id="344"/>
            <p14:sldId id="345"/>
            <p14:sldId id="346"/>
          </p14:sldIdLst>
        </p14:section>
        <p14:section name="מוניטין אישי לעוסק במקצועות חופשיים" id="{6BA6902B-47D3-41FC-9814-3B82AA1B16B7}">
          <p14:sldIdLst>
            <p14:sldId id="351"/>
            <p14:sldId id="354"/>
            <p14:sldId id="325"/>
            <p14:sldId id="355"/>
          </p14:sldIdLst>
        </p14:section>
        <p14:section name="כושר ההשתכרות של שכיר" id="{BB176109-67FE-48C4-BA19-DEE7335524F2}">
          <p14:sldIdLst>
            <p14:sldId id="353"/>
            <p14:sldId id="330"/>
            <p14:sldId id="347"/>
            <p14:sldId id="348"/>
            <p14:sldId id="349"/>
            <p14:sldId id="329"/>
          </p14:sldIdLst>
        </p14:section>
        <p14:section name="סיכום" id="{E4B6029D-65B9-484A-ABE8-CEFF2AC045D7}">
          <p14:sldIdLst>
            <p14:sldId id="332"/>
            <p14:sldId id="3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336600"/>
    <a:srgbClr val="B8611A"/>
    <a:srgbClr val="4D2460"/>
    <a:srgbClr val="D66B00"/>
    <a:srgbClr val="CC9900"/>
    <a:srgbClr val="996633"/>
    <a:srgbClr val="333333"/>
    <a:srgbClr val="003366"/>
    <a:srgbClr val="33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0816" autoAdjust="0"/>
    <p:restoredTop sz="92958" autoAdjust="0"/>
  </p:normalViewPr>
  <p:slideViewPr>
    <p:cSldViewPr showGuides="1">
      <p:cViewPr>
        <p:scale>
          <a:sx n="102" d="100"/>
          <a:sy n="102" d="100"/>
        </p:scale>
        <p:origin x="-306" y="-72"/>
      </p:cViewPr>
      <p:guideLst>
        <p:guide orient="horz" pos="2160"/>
        <p:guide orient="horz" pos="2750"/>
        <p:guide orient="horz" pos="3475"/>
        <p:guide orient="horz" pos="572"/>
        <p:guide pos="2880"/>
        <p:guide pos="5420"/>
        <p:guide pos="340"/>
        <p:guide pos="839"/>
        <p:guide pos="4921"/>
      </p:guideLst>
    </p:cSldViewPr>
  </p:slideViewPr>
  <p:notesTextViewPr>
    <p:cViewPr>
      <p:scale>
        <a:sx n="100" d="100"/>
        <a:sy n="100" d="100"/>
      </p:scale>
      <p:origin x="0" y="0"/>
    </p:cViewPr>
  </p:notesTextViewPr>
  <p:sorterViewPr>
    <p:cViewPr>
      <p:scale>
        <a:sx n="24" d="100"/>
        <a:sy n="2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he-IL"/>
  <c:style val="26"/>
  <c:clrMapOvr bg1="lt1" tx1="dk1" bg2="lt2" tx2="dk2" accent1="accent1" accent2="accent2" accent3="accent3" accent4="accent4" accent5="accent5" accent6="accent6" hlink="hlink" folHlink="folHlink"/>
  <c:chart>
    <c:plotArea>
      <c:layout>
        <c:manualLayout>
          <c:layoutTarget val="inner"/>
          <c:xMode val="edge"/>
          <c:yMode val="edge"/>
          <c:x val="0.1655204160322056"/>
          <c:y val="4.8778434340628833E-2"/>
          <c:w val="0.54365419092867684"/>
          <c:h val="0.80058760832129749"/>
        </c:manualLayout>
      </c:layout>
      <c:lineChart>
        <c:grouping val="stacked"/>
        <c:ser>
          <c:idx val="0"/>
          <c:order val="0"/>
          <c:tx>
            <c:strRef>
              <c:f>גיליון1!$B$1</c:f>
              <c:strCache>
                <c:ptCount val="1"/>
                <c:pt idx="0">
                  <c:v>שכר ממוצע במשק </c:v>
                </c:pt>
              </c:strCache>
            </c:strRef>
          </c:tx>
          <c:spPr>
            <a:ln w="76200"/>
            <a:effectLst>
              <a:outerShdw blurRad="63500" sx="102000" sy="102000" algn="ctr" rotWithShape="0">
                <a:prstClr val="black">
                  <a:alpha val="40000"/>
                </a:prstClr>
              </a:outerShdw>
            </a:effectLst>
          </c:spPr>
          <c:marker>
            <c:symbol val="none"/>
          </c:marker>
          <c:cat>
            <c:strRef>
              <c:f>גיליון1!$A$2:$A$6</c:f>
              <c:strCache>
                <c:ptCount val="5"/>
                <c:pt idx="0">
                  <c:v>טרום הנישואים</c:v>
                </c:pt>
                <c:pt idx="1">
                  <c:v>תחילת הכשרה</c:v>
                </c:pt>
                <c:pt idx="2">
                  <c:v>מועד הנישואים</c:v>
                </c:pt>
                <c:pt idx="3">
                  <c:v>המועד הקובע</c:v>
                </c:pt>
                <c:pt idx="4">
                  <c:v>גיל פרישה</c:v>
                </c:pt>
              </c:strCache>
            </c:strRef>
          </c:cat>
          <c:val>
            <c:numRef>
              <c:f>גיליון1!$B$2:$B$6</c:f>
              <c:numCache>
                <c:formatCode>General</c:formatCode>
                <c:ptCount val="5"/>
                <c:pt idx="0">
                  <c:v>4000</c:v>
                </c:pt>
                <c:pt idx="1">
                  <c:v>4500</c:v>
                </c:pt>
                <c:pt idx="2">
                  <c:v>5000</c:v>
                </c:pt>
                <c:pt idx="3">
                  <c:v>10000</c:v>
                </c:pt>
                <c:pt idx="4">
                  <c:v>15000</c:v>
                </c:pt>
              </c:numCache>
            </c:numRef>
          </c:val>
        </c:ser>
        <c:ser>
          <c:idx val="1"/>
          <c:order val="1"/>
          <c:tx>
            <c:strRef>
              <c:f>גיליון1!$C$1</c:f>
              <c:strCache>
                <c:ptCount val="1"/>
                <c:pt idx="0">
                  <c:v>שכר ממוצע לבעל תפקיד דומה </c:v>
                </c:pt>
              </c:strCache>
            </c:strRef>
          </c:tx>
          <c:spPr>
            <a:ln w="76200"/>
            <a:effectLst>
              <a:outerShdw blurRad="63500" sx="102000" sy="102000" algn="ctr" rotWithShape="0">
                <a:prstClr val="black">
                  <a:alpha val="40000"/>
                </a:prstClr>
              </a:outerShdw>
            </a:effectLst>
          </c:spPr>
          <c:marker>
            <c:symbol val="none"/>
          </c:marker>
          <c:cat>
            <c:strRef>
              <c:f>גיליון1!$A$2:$A$6</c:f>
              <c:strCache>
                <c:ptCount val="5"/>
                <c:pt idx="0">
                  <c:v>טרום הנישואים</c:v>
                </c:pt>
                <c:pt idx="1">
                  <c:v>תחילת הכשרה</c:v>
                </c:pt>
                <c:pt idx="2">
                  <c:v>מועד הנישואים</c:v>
                </c:pt>
                <c:pt idx="3">
                  <c:v>המועד הקובע</c:v>
                </c:pt>
                <c:pt idx="4">
                  <c:v>גיל פרישה</c:v>
                </c:pt>
              </c:strCache>
            </c:strRef>
          </c:cat>
          <c:val>
            <c:numRef>
              <c:f>גיליון1!$C$2:$C$6</c:f>
              <c:numCache>
                <c:formatCode>General</c:formatCode>
                <c:ptCount val="5"/>
                <c:pt idx="0">
                  <c:v>6000</c:v>
                </c:pt>
                <c:pt idx="1">
                  <c:v>7000</c:v>
                </c:pt>
                <c:pt idx="2">
                  <c:v>8000</c:v>
                </c:pt>
                <c:pt idx="3">
                  <c:v>13000</c:v>
                </c:pt>
                <c:pt idx="4">
                  <c:v>16000</c:v>
                </c:pt>
              </c:numCache>
            </c:numRef>
          </c:val>
        </c:ser>
        <c:ser>
          <c:idx val="2"/>
          <c:order val="2"/>
          <c:tx>
            <c:strRef>
              <c:f>גיליון1!$D$1</c:f>
              <c:strCache>
                <c:ptCount val="1"/>
                <c:pt idx="0">
                  <c:v>שכר אישי בפועל  </c:v>
                </c:pt>
              </c:strCache>
            </c:strRef>
          </c:tx>
          <c:spPr>
            <a:ln w="76200"/>
            <a:effectLst>
              <a:outerShdw blurRad="63500" sx="102000" sy="102000" algn="ctr" rotWithShape="0">
                <a:prstClr val="black">
                  <a:alpha val="40000"/>
                </a:prstClr>
              </a:outerShdw>
            </a:effectLst>
          </c:spPr>
          <c:marker>
            <c:symbol val="none"/>
          </c:marker>
          <c:cat>
            <c:strRef>
              <c:f>גיליון1!$A$2:$A$6</c:f>
              <c:strCache>
                <c:ptCount val="5"/>
                <c:pt idx="0">
                  <c:v>טרום הנישואים</c:v>
                </c:pt>
                <c:pt idx="1">
                  <c:v>תחילת הכשרה</c:v>
                </c:pt>
                <c:pt idx="2">
                  <c:v>מועד הנישואים</c:v>
                </c:pt>
                <c:pt idx="3">
                  <c:v>המועד הקובע</c:v>
                </c:pt>
                <c:pt idx="4">
                  <c:v>גיל פרישה</c:v>
                </c:pt>
              </c:strCache>
            </c:strRef>
          </c:cat>
          <c:val>
            <c:numRef>
              <c:f>גיליון1!$D$2:$D$6</c:f>
              <c:numCache>
                <c:formatCode>General</c:formatCode>
                <c:ptCount val="5"/>
                <c:pt idx="0">
                  <c:v>8000</c:v>
                </c:pt>
                <c:pt idx="1">
                  <c:v>9000</c:v>
                </c:pt>
                <c:pt idx="2">
                  <c:v>10000</c:v>
                </c:pt>
                <c:pt idx="3">
                  <c:v>15000</c:v>
                </c:pt>
                <c:pt idx="4">
                  <c:v>18000</c:v>
                </c:pt>
              </c:numCache>
            </c:numRef>
          </c:val>
        </c:ser>
        <c:dLbls/>
        <c:marker val="1"/>
        <c:axId val="130415232"/>
        <c:axId val="131281664"/>
      </c:lineChart>
      <c:catAx>
        <c:axId val="130415232"/>
        <c:scaling>
          <c:orientation val="minMax"/>
        </c:scaling>
        <c:axPos val="b"/>
        <c:tickLblPos val="nextTo"/>
        <c:crossAx val="131281664"/>
        <c:crosses val="autoZero"/>
        <c:auto val="1"/>
        <c:lblAlgn val="ctr"/>
        <c:lblOffset val="100"/>
      </c:catAx>
      <c:valAx>
        <c:axId val="131281664"/>
        <c:scaling>
          <c:orientation val="minMax"/>
        </c:scaling>
        <c:axPos val="l"/>
        <c:majorGridlines/>
        <c:numFmt formatCode="&quot;₪&quot;\ #,##0;[Red]&quot;₪&quot;\ #,##0" sourceLinked="0"/>
        <c:tickLblPos val="nextTo"/>
        <c:crossAx val="130415232"/>
        <c:crosses val="autoZero"/>
        <c:crossBetween val="between"/>
      </c:valAx>
    </c:plotArea>
    <c:legend>
      <c:legendPos val="r"/>
      <c:legendEntry>
        <c:idx val="2"/>
        <c:txPr>
          <a:bodyPr/>
          <a:lstStyle/>
          <a:p>
            <a:pPr rtl="1">
              <a:defRPr sz="1400">
                <a:solidFill>
                  <a:schemeClr val="accent1">
                    <a:lumMod val="75000"/>
                  </a:schemeClr>
                </a:solidFill>
              </a:defRPr>
            </a:pPr>
            <a:endParaRPr lang="he-IL"/>
          </a:p>
        </c:txPr>
      </c:legendEntry>
      <c:legendEntry>
        <c:idx val="1"/>
        <c:txPr>
          <a:bodyPr/>
          <a:lstStyle/>
          <a:p>
            <a:pPr rtl="1">
              <a:defRPr sz="1400" b="0">
                <a:solidFill>
                  <a:srgbClr val="C00000"/>
                </a:solidFill>
              </a:defRPr>
            </a:pPr>
            <a:endParaRPr lang="he-IL"/>
          </a:p>
        </c:txPr>
      </c:legendEntry>
      <c:legendEntry>
        <c:idx val="0"/>
        <c:txPr>
          <a:bodyPr/>
          <a:lstStyle/>
          <a:p>
            <a:pPr rtl="1">
              <a:defRPr sz="1400" b="0">
                <a:solidFill>
                  <a:schemeClr val="accent3">
                    <a:lumMod val="75000"/>
                  </a:schemeClr>
                </a:solidFill>
                <a:effectLst/>
              </a:defRPr>
            </a:pPr>
            <a:endParaRPr lang="he-IL"/>
          </a:p>
        </c:txPr>
      </c:legendEntry>
      <c:layout>
        <c:manualLayout>
          <c:xMode val="edge"/>
          <c:yMode val="edge"/>
          <c:x val="0.71436820200805573"/>
          <c:y val="7.434330213309634E-2"/>
          <c:w val="0.21646736963866764"/>
          <c:h val="0.67494392984112883"/>
        </c:manualLayout>
      </c:layout>
      <c:spPr>
        <a:noFill/>
        <a:ln>
          <a:noFill/>
          <a:prstDash val="sysDash"/>
        </a:ln>
      </c:spPr>
      <c:txPr>
        <a:bodyPr/>
        <a:lstStyle/>
        <a:p>
          <a:pPr rtl="1">
            <a:defRPr sz="1400"/>
          </a:pPr>
          <a:endParaRPr lang="he-IL"/>
        </a:p>
      </c:txPr>
    </c:legend>
    <c:plotVisOnly val="1"/>
    <c:dispBlanksAs val="zero"/>
  </c:chart>
  <c:spPr>
    <a:solidFill>
      <a:srgbClr val="4F81BD">
        <a:lumMod val="20000"/>
        <a:lumOff val="80000"/>
      </a:srgbClr>
    </a:solidFill>
    <a:ln>
      <a:solidFill>
        <a:sysClr val="windowText" lastClr="000000">
          <a:lumMod val="50000"/>
          <a:lumOff val="50000"/>
        </a:sysClr>
      </a:solidFill>
    </a:ln>
    <a:effectLst/>
  </c:spPr>
  <c:txPr>
    <a:bodyPr/>
    <a:lstStyle/>
    <a:p>
      <a:pPr>
        <a:defRPr sz="1800">
          <a:latin typeface="David" panose="020E0502060401010101" pitchFamily="34" charset="-79"/>
          <a:cs typeface="David" panose="020E0502060401010101" pitchFamily="34" charset="-79"/>
        </a:defRPr>
      </a:pPr>
      <a:endParaRPr lang="he-IL"/>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1BAD-F59D-460F-888D-FCD5B4AF04BB}" type="doc">
      <dgm:prSet loTypeId="urn:microsoft.com/office/officeart/2005/8/layout/radial5" loCatId="relationship" qsTypeId="urn:microsoft.com/office/officeart/2005/8/quickstyle/simple4" qsCatId="simple" csTypeId="urn:microsoft.com/office/officeart/2005/8/colors/colorful1#1" csCatId="colorful" phldr="1"/>
      <dgm:spPr/>
      <dgm:t>
        <a:bodyPr/>
        <a:lstStyle/>
        <a:p>
          <a:pPr rtl="1"/>
          <a:endParaRPr lang="he-IL"/>
        </a:p>
      </dgm:t>
    </dgm:pt>
    <dgm:pt modelId="{7ACFF617-8AED-4D15-9294-B6E576D25AFE}">
      <dgm:prSet phldrT="[טקסט]"/>
      <dgm:spPr>
        <a:gradFill flip="none" rotWithShape="1">
          <a:gsLst>
            <a:gs pos="0">
              <a:schemeClr val="tx2">
                <a:lumMod val="50000"/>
              </a:schemeClr>
            </a:gs>
            <a:gs pos="80000">
              <a:schemeClr val="tx2"/>
            </a:gs>
            <a:gs pos="100000">
              <a:schemeClr val="tx2">
                <a:lumMod val="75000"/>
              </a:schemeClr>
            </a:gs>
          </a:gsLst>
          <a:lin ang="8100000" scaled="1"/>
          <a:tileRect/>
        </a:gradFill>
        <a:ln w="3175">
          <a:solidFill>
            <a:schemeClr val="tx1">
              <a:lumMod val="50000"/>
              <a:lumOff val="50000"/>
            </a:schemeClr>
          </a:solidFill>
        </a:ln>
        <a:effectLst>
          <a:outerShdw blurRad="63500" sx="102000" sy="102000" algn="ctr" rotWithShape="0">
            <a:prstClr val="black">
              <a:alpha val="40000"/>
            </a:prstClr>
          </a:outerShdw>
        </a:effectLst>
      </dgm:spPr>
      <dgm:t>
        <a:bodyPr/>
        <a:lstStyle/>
        <a:p>
          <a:pPr rtl="1"/>
          <a:r>
            <a:rPr lang="he-IL" dirty="0" smtClean="0">
              <a:latin typeface="David" panose="020E0502060401010101" pitchFamily="34" charset="-79"/>
              <a:cs typeface="David" panose="020E0502060401010101" pitchFamily="34" charset="-79"/>
            </a:rPr>
            <a:t>מוניטין אישי</a:t>
          </a:r>
          <a:endParaRPr lang="he-IL" dirty="0">
            <a:latin typeface="David" panose="020E0502060401010101" pitchFamily="34" charset="-79"/>
            <a:cs typeface="David" panose="020E0502060401010101" pitchFamily="34" charset="-79"/>
          </a:endParaRPr>
        </a:p>
      </dgm:t>
    </dgm:pt>
    <dgm:pt modelId="{F5BB5743-405C-4D0E-9BC1-DD4DBE234DE5}" type="parTrans" cxnId="{19F4741F-0977-4447-A415-A8C50388104B}">
      <dgm:prSet/>
      <dgm:spPr/>
      <dgm:t>
        <a:bodyPr/>
        <a:lstStyle/>
        <a:p>
          <a:pPr rtl="1"/>
          <a:endParaRPr lang="he-IL">
            <a:latin typeface="David" panose="020E0502060401010101" pitchFamily="34" charset="-79"/>
            <a:cs typeface="David" panose="020E0502060401010101" pitchFamily="34" charset="-79"/>
          </a:endParaRPr>
        </a:p>
      </dgm:t>
    </dgm:pt>
    <dgm:pt modelId="{E99D563A-0D02-485C-B724-0A4DAEC8DD3B}" type="sibTrans" cxnId="{19F4741F-0977-4447-A415-A8C50388104B}">
      <dgm:prSet/>
      <dgm:spPr/>
      <dgm:t>
        <a:bodyPr/>
        <a:lstStyle/>
        <a:p>
          <a:pPr rtl="1"/>
          <a:endParaRPr lang="he-IL">
            <a:latin typeface="David" panose="020E0502060401010101" pitchFamily="34" charset="-79"/>
            <a:cs typeface="David" panose="020E0502060401010101" pitchFamily="34" charset="-79"/>
          </a:endParaRPr>
        </a:p>
      </dgm:t>
    </dgm:pt>
    <dgm:pt modelId="{80D7DBDE-7ABE-4D5C-8D72-B21243048F2F}">
      <dgm:prSet phldrT="[טקסט]"/>
      <dgm:spPr>
        <a:ln w="3175">
          <a:solidFill>
            <a:schemeClr val="tx1">
              <a:lumMod val="50000"/>
              <a:lumOff val="50000"/>
            </a:schemeClr>
          </a:solidFill>
        </a:ln>
        <a:effectLst>
          <a:outerShdw blurRad="63500" sx="102000" sy="102000" algn="ctr" rotWithShape="0">
            <a:prstClr val="black">
              <a:alpha val="40000"/>
            </a:prstClr>
          </a:outerShdw>
        </a:effectLst>
      </dgm:spPr>
      <dgm:t>
        <a:bodyPr/>
        <a:lstStyle/>
        <a:p>
          <a:pPr rtl="1"/>
          <a:r>
            <a:rPr lang="he-IL" altLang="he-IL" dirty="0" smtClean="0">
              <a:latin typeface="David" panose="020E0502060401010101" pitchFamily="34" charset="-79"/>
              <a:cs typeface="David" panose="020E0502060401010101" pitchFamily="34" charset="-79"/>
            </a:rPr>
            <a:t>"שוויו" של אדם כבעל מקצוע, דהיינו כושר ההשתכרות הצפוי והעתידי שלו.</a:t>
          </a:r>
          <a:endParaRPr lang="he-IL" dirty="0">
            <a:latin typeface="David" panose="020E0502060401010101" pitchFamily="34" charset="-79"/>
            <a:cs typeface="David" panose="020E0502060401010101" pitchFamily="34" charset="-79"/>
          </a:endParaRPr>
        </a:p>
      </dgm:t>
    </dgm:pt>
    <dgm:pt modelId="{1BDBA61F-2FD0-4C3A-9742-99ED011D2FA7}" type="parTrans" cxnId="{C9C70A89-4E69-4C1F-B147-B884492CEAC0}">
      <dgm:prSet/>
      <dgm:spPr/>
      <dgm:t>
        <a:bodyPr/>
        <a:lstStyle/>
        <a:p>
          <a:pPr rtl="1"/>
          <a:endParaRPr lang="he-IL">
            <a:latin typeface="David" panose="020E0502060401010101" pitchFamily="34" charset="-79"/>
            <a:cs typeface="David" panose="020E0502060401010101" pitchFamily="34" charset="-79"/>
          </a:endParaRPr>
        </a:p>
      </dgm:t>
    </dgm:pt>
    <dgm:pt modelId="{6D4DA7B4-1561-4F0E-98A0-0164332C8A9A}" type="sibTrans" cxnId="{C9C70A89-4E69-4C1F-B147-B884492CEAC0}">
      <dgm:prSet/>
      <dgm:spPr/>
      <dgm:t>
        <a:bodyPr/>
        <a:lstStyle/>
        <a:p>
          <a:pPr rtl="1"/>
          <a:endParaRPr lang="he-IL">
            <a:latin typeface="David" panose="020E0502060401010101" pitchFamily="34" charset="-79"/>
            <a:cs typeface="David" panose="020E0502060401010101" pitchFamily="34" charset="-79"/>
          </a:endParaRPr>
        </a:p>
      </dgm:t>
    </dgm:pt>
    <dgm:pt modelId="{BE448C1D-699F-443F-A855-C0ECF8674B2C}">
      <dgm:prSet phldrT="[טקסט]"/>
      <dgm:spPr>
        <a:gradFill flip="none" rotWithShape="1">
          <a:gsLst>
            <a:gs pos="0">
              <a:schemeClr val="accent3">
                <a:lumMod val="50000"/>
              </a:schemeClr>
            </a:gs>
            <a:gs pos="80000">
              <a:schemeClr val="accent3"/>
            </a:gs>
            <a:gs pos="100000">
              <a:schemeClr val="accent3">
                <a:lumMod val="75000"/>
              </a:schemeClr>
            </a:gs>
          </a:gsLst>
          <a:lin ang="8100000" scaled="1"/>
          <a:tileRect/>
        </a:gradFill>
        <a:ln w="3175">
          <a:solidFill>
            <a:schemeClr val="tx1">
              <a:lumMod val="50000"/>
              <a:lumOff val="50000"/>
            </a:schemeClr>
          </a:solidFill>
        </a:ln>
        <a:effectLst>
          <a:outerShdw blurRad="63500" sx="102000" sy="102000" algn="ctr" rotWithShape="0">
            <a:prstClr val="black">
              <a:alpha val="40000"/>
            </a:prstClr>
          </a:outerShdw>
        </a:effectLst>
      </dgm:spPr>
      <dgm:t>
        <a:bodyPr/>
        <a:lstStyle/>
        <a:p>
          <a:pPr rtl="1"/>
          <a:r>
            <a:rPr lang="he-IL" altLang="he-IL" dirty="0" smtClean="0">
              <a:latin typeface="David" panose="020E0502060401010101" pitchFamily="34" charset="-79"/>
              <a:cs typeface="David" panose="020E0502060401010101" pitchFamily="34" charset="-79"/>
            </a:rPr>
            <a:t>ניתן לשייך לבעלי המקצועות          החופשיים, כגון: עורכי הדין, רואי החשבון ורופאים.</a:t>
          </a:r>
          <a:endParaRPr lang="he-IL" dirty="0">
            <a:latin typeface="David" panose="020E0502060401010101" pitchFamily="34" charset="-79"/>
            <a:cs typeface="David" panose="020E0502060401010101" pitchFamily="34" charset="-79"/>
          </a:endParaRPr>
        </a:p>
      </dgm:t>
    </dgm:pt>
    <dgm:pt modelId="{328D1B26-16E2-4BBC-8305-CB17112AA7C9}" type="parTrans" cxnId="{1F3A4343-4003-4447-8DB4-D1758B2F3291}">
      <dgm:prSet/>
      <dgm:spPr/>
      <dgm:t>
        <a:bodyPr/>
        <a:lstStyle/>
        <a:p>
          <a:pPr rtl="1"/>
          <a:endParaRPr lang="he-IL">
            <a:latin typeface="David" panose="020E0502060401010101" pitchFamily="34" charset="-79"/>
            <a:cs typeface="David" panose="020E0502060401010101" pitchFamily="34" charset="-79"/>
          </a:endParaRPr>
        </a:p>
      </dgm:t>
    </dgm:pt>
    <dgm:pt modelId="{2E55DF89-7D92-4891-95F6-6B352CEFC433}" type="sibTrans" cxnId="{1F3A4343-4003-4447-8DB4-D1758B2F3291}">
      <dgm:prSet/>
      <dgm:spPr/>
      <dgm:t>
        <a:bodyPr/>
        <a:lstStyle/>
        <a:p>
          <a:pPr rtl="1"/>
          <a:endParaRPr lang="he-IL">
            <a:latin typeface="David" panose="020E0502060401010101" pitchFamily="34" charset="-79"/>
            <a:cs typeface="David" panose="020E0502060401010101" pitchFamily="34" charset="-79"/>
          </a:endParaRPr>
        </a:p>
      </dgm:t>
    </dgm:pt>
    <dgm:pt modelId="{825986AD-96CD-4098-831E-8310EAA51027}">
      <dgm:prSet phldrT="[טקסט]" custT="1"/>
      <dgm:spPr>
        <a:ln w="3175">
          <a:solidFill>
            <a:schemeClr val="tx1">
              <a:lumMod val="50000"/>
              <a:lumOff val="50000"/>
            </a:schemeClr>
          </a:solidFill>
        </a:ln>
        <a:effectLst>
          <a:outerShdw blurRad="63500" sx="102000" sy="102000" algn="ctr" rotWithShape="0">
            <a:prstClr val="black">
              <a:alpha val="40000"/>
            </a:prstClr>
          </a:outerShdw>
        </a:effectLst>
      </dgm:spPr>
      <dgm:t>
        <a:bodyPr/>
        <a:lstStyle/>
        <a:p>
          <a:pPr rtl="1"/>
          <a:r>
            <a:rPr lang="he-IL" altLang="he-IL" sz="1400" dirty="0" smtClean="0">
              <a:latin typeface="David" panose="020E0502060401010101" pitchFamily="34" charset="-79"/>
              <a:cs typeface="David" panose="020E0502060401010101" pitchFamily="34" charset="-79"/>
            </a:rPr>
            <a:t>שמו הטוב של אדם או של העסק שלו.</a:t>
          </a:r>
          <a:endParaRPr lang="he-IL" sz="1400" dirty="0">
            <a:latin typeface="David" panose="020E0502060401010101" pitchFamily="34" charset="-79"/>
            <a:cs typeface="David" panose="020E0502060401010101" pitchFamily="34" charset="-79"/>
          </a:endParaRPr>
        </a:p>
      </dgm:t>
    </dgm:pt>
    <dgm:pt modelId="{4E9D3F62-B1DA-45F9-B139-43BE38A3DD1F}" type="parTrans" cxnId="{17C80A27-2E1C-4AD8-AC2F-9ED71FFA53F7}">
      <dgm:prSet/>
      <dgm:spPr/>
      <dgm:t>
        <a:bodyPr/>
        <a:lstStyle/>
        <a:p>
          <a:pPr rtl="1"/>
          <a:endParaRPr lang="he-IL">
            <a:latin typeface="David" panose="020E0502060401010101" pitchFamily="34" charset="-79"/>
            <a:cs typeface="David" panose="020E0502060401010101" pitchFamily="34" charset="-79"/>
          </a:endParaRPr>
        </a:p>
      </dgm:t>
    </dgm:pt>
    <dgm:pt modelId="{5451E411-BE3E-4AA6-8A10-4A8C3CEC67CB}" type="sibTrans" cxnId="{17C80A27-2E1C-4AD8-AC2F-9ED71FFA53F7}">
      <dgm:prSet/>
      <dgm:spPr/>
      <dgm:t>
        <a:bodyPr/>
        <a:lstStyle/>
        <a:p>
          <a:pPr rtl="1"/>
          <a:endParaRPr lang="he-IL">
            <a:latin typeface="David" panose="020E0502060401010101" pitchFamily="34" charset="-79"/>
            <a:cs typeface="David" panose="020E0502060401010101" pitchFamily="34" charset="-79"/>
          </a:endParaRPr>
        </a:p>
      </dgm:t>
    </dgm:pt>
    <dgm:pt modelId="{DD493968-F148-4693-9500-D99983B5FE9C}">
      <dgm:prSet phldrT="[טקסט]" custT="1"/>
      <dgm:spPr>
        <a:gradFill rotWithShape="0">
          <a:gsLst>
            <a:gs pos="0">
              <a:schemeClr val="accent5">
                <a:lumMod val="50000"/>
              </a:schemeClr>
            </a:gs>
            <a:gs pos="80000">
              <a:schemeClr val="accent5">
                <a:hueOff val="0"/>
                <a:satOff val="0"/>
                <a:lumOff val="0"/>
                <a:alphaOff val="0"/>
                <a:shade val="93000"/>
                <a:satMod val="130000"/>
              </a:schemeClr>
            </a:gs>
            <a:gs pos="100000">
              <a:schemeClr val="accent5">
                <a:lumMod val="75000"/>
              </a:schemeClr>
            </a:gs>
          </a:gsLst>
        </a:gradFill>
        <a:ln w="3175">
          <a:solidFill>
            <a:schemeClr val="tx1">
              <a:lumMod val="50000"/>
              <a:lumOff val="50000"/>
            </a:schemeClr>
          </a:solidFill>
        </a:ln>
        <a:effectLst>
          <a:outerShdw blurRad="63500" sx="102000" sy="102000" algn="ctr" rotWithShape="0">
            <a:prstClr val="black">
              <a:alpha val="40000"/>
            </a:prstClr>
          </a:outerShdw>
        </a:effectLst>
      </dgm:spPr>
      <dgm:t>
        <a:bodyPr/>
        <a:lstStyle/>
        <a:p>
          <a:pPr rtl="1"/>
          <a:r>
            <a:rPr lang="he-IL" altLang="he-IL" sz="1400" dirty="0" smtClean="0">
              <a:latin typeface="David" panose="020E0502060401010101" pitchFamily="34" charset="-79"/>
              <a:cs typeface="David" panose="020E0502060401010101" pitchFamily="34" charset="-79"/>
            </a:rPr>
            <a:t>יתרון שיש לאדם על מתחריו.</a:t>
          </a:r>
          <a:endParaRPr lang="he-IL" sz="1400" dirty="0">
            <a:latin typeface="David" panose="020E0502060401010101" pitchFamily="34" charset="-79"/>
            <a:cs typeface="David" panose="020E0502060401010101" pitchFamily="34" charset="-79"/>
          </a:endParaRPr>
        </a:p>
      </dgm:t>
    </dgm:pt>
    <dgm:pt modelId="{C0DE95F3-FBD3-4B33-8594-7A6468A76E48}" type="parTrans" cxnId="{43098665-25AC-42B7-941A-E037B242595D}">
      <dgm:prSet/>
      <dgm:spPr/>
      <dgm:t>
        <a:bodyPr/>
        <a:lstStyle/>
        <a:p>
          <a:pPr rtl="1"/>
          <a:endParaRPr lang="he-IL">
            <a:latin typeface="David" panose="020E0502060401010101" pitchFamily="34" charset="-79"/>
            <a:cs typeface="David" panose="020E0502060401010101" pitchFamily="34" charset="-79"/>
          </a:endParaRPr>
        </a:p>
      </dgm:t>
    </dgm:pt>
    <dgm:pt modelId="{1C6E0C40-8759-4451-A363-D5C1D7F97E8A}" type="sibTrans" cxnId="{43098665-25AC-42B7-941A-E037B242595D}">
      <dgm:prSet/>
      <dgm:spPr/>
      <dgm:t>
        <a:bodyPr/>
        <a:lstStyle/>
        <a:p>
          <a:pPr rtl="1"/>
          <a:endParaRPr lang="he-IL">
            <a:latin typeface="David" panose="020E0502060401010101" pitchFamily="34" charset="-79"/>
            <a:cs typeface="David" panose="020E0502060401010101" pitchFamily="34" charset="-79"/>
          </a:endParaRPr>
        </a:p>
      </dgm:t>
    </dgm:pt>
    <dgm:pt modelId="{3335E967-D6C5-4344-8FAA-929B6DA63AE1}">
      <dgm:prSet phldrT="[טקסט]" custT="1"/>
      <dgm:spPr>
        <a:gradFill flip="none" rotWithShape="1">
          <a:gsLst>
            <a:gs pos="0">
              <a:schemeClr val="accent6">
                <a:lumMod val="50000"/>
              </a:schemeClr>
            </a:gs>
            <a:gs pos="80000">
              <a:schemeClr val="accent6"/>
            </a:gs>
            <a:gs pos="100000">
              <a:schemeClr val="accent6">
                <a:lumMod val="75000"/>
              </a:schemeClr>
            </a:gs>
          </a:gsLst>
          <a:lin ang="8100000" scaled="1"/>
          <a:tileRect/>
        </a:gradFill>
        <a:ln w="3175">
          <a:solidFill>
            <a:schemeClr val="tx1">
              <a:lumMod val="50000"/>
              <a:lumOff val="50000"/>
            </a:schemeClr>
          </a:solidFill>
        </a:ln>
        <a:effectLst>
          <a:outerShdw blurRad="63500" sx="102000" sy="102000" algn="ctr" rotWithShape="0">
            <a:prstClr val="black">
              <a:alpha val="40000"/>
            </a:prstClr>
          </a:outerShdw>
        </a:effectLst>
      </dgm:spPr>
      <dgm:t>
        <a:bodyPr/>
        <a:lstStyle/>
        <a:p>
          <a:pPr rtl="1"/>
          <a:r>
            <a:rPr lang="he-IL" altLang="he-IL" sz="1400" dirty="0" smtClean="0">
              <a:latin typeface="David" panose="020E0502060401010101" pitchFamily="34" charset="-79"/>
              <a:cs typeface="David" panose="020E0502060401010101" pitchFamily="34" charset="-79"/>
            </a:rPr>
            <a:t>אומדן הרווחים העתידיים מעל לשיעור הרווח הריאלי.</a:t>
          </a:r>
          <a:endParaRPr lang="he-IL" sz="1400" dirty="0">
            <a:latin typeface="David" panose="020E0502060401010101" pitchFamily="34" charset="-79"/>
            <a:cs typeface="David" panose="020E0502060401010101" pitchFamily="34" charset="-79"/>
          </a:endParaRPr>
        </a:p>
      </dgm:t>
    </dgm:pt>
    <dgm:pt modelId="{E68B2305-32D5-4B4C-BA83-E81D27398D28}" type="parTrans" cxnId="{40287F40-8E31-421D-8924-264424501B60}">
      <dgm:prSet/>
      <dgm:spPr/>
      <dgm:t>
        <a:bodyPr/>
        <a:lstStyle/>
        <a:p>
          <a:pPr rtl="1"/>
          <a:endParaRPr lang="he-IL">
            <a:latin typeface="David" panose="020E0502060401010101" pitchFamily="34" charset="-79"/>
            <a:cs typeface="David" panose="020E0502060401010101" pitchFamily="34" charset="-79"/>
          </a:endParaRPr>
        </a:p>
      </dgm:t>
    </dgm:pt>
    <dgm:pt modelId="{CAA7A2A6-7119-4314-8C0C-69C56F04BC5F}" type="sibTrans" cxnId="{40287F40-8E31-421D-8924-264424501B60}">
      <dgm:prSet/>
      <dgm:spPr/>
      <dgm:t>
        <a:bodyPr/>
        <a:lstStyle/>
        <a:p>
          <a:pPr rtl="1"/>
          <a:endParaRPr lang="he-IL">
            <a:latin typeface="David" panose="020E0502060401010101" pitchFamily="34" charset="-79"/>
            <a:cs typeface="David" panose="020E0502060401010101" pitchFamily="34" charset="-79"/>
          </a:endParaRPr>
        </a:p>
      </dgm:t>
    </dgm:pt>
    <dgm:pt modelId="{F6E6D1ED-8A1A-42FA-8D95-3DD4315B865A}" type="pres">
      <dgm:prSet presAssocID="{24691BAD-F59D-460F-888D-FCD5B4AF04BB}" presName="Name0" presStyleCnt="0">
        <dgm:presLayoutVars>
          <dgm:chMax val="1"/>
          <dgm:dir/>
          <dgm:animLvl val="ctr"/>
          <dgm:resizeHandles val="exact"/>
        </dgm:presLayoutVars>
      </dgm:prSet>
      <dgm:spPr/>
      <dgm:t>
        <a:bodyPr/>
        <a:lstStyle/>
        <a:p>
          <a:pPr rtl="1"/>
          <a:endParaRPr lang="he-IL"/>
        </a:p>
      </dgm:t>
    </dgm:pt>
    <dgm:pt modelId="{7640CB5C-0E78-4B64-85CE-32FB53ADBC1F}" type="pres">
      <dgm:prSet presAssocID="{7ACFF617-8AED-4D15-9294-B6E576D25AFE}" presName="centerShape" presStyleLbl="node0" presStyleIdx="0" presStyleCnt="1" custLinFactNeighborX="558"/>
      <dgm:spPr/>
      <dgm:t>
        <a:bodyPr/>
        <a:lstStyle/>
        <a:p>
          <a:pPr rtl="1"/>
          <a:endParaRPr lang="he-IL"/>
        </a:p>
      </dgm:t>
    </dgm:pt>
    <dgm:pt modelId="{584E53A6-01F5-43B7-8E43-7947F19F8D39}" type="pres">
      <dgm:prSet presAssocID="{1BDBA61F-2FD0-4C3A-9742-99ED011D2FA7}" presName="parTrans" presStyleLbl="sibTrans2D1" presStyleIdx="0" presStyleCnt="5"/>
      <dgm:spPr/>
      <dgm:t>
        <a:bodyPr/>
        <a:lstStyle/>
        <a:p>
          <a:pPr rtl="1"/>
          <a:endParaRPr lang="he-IL"/>
        </a:p>
      </dgm:t>
    </dgm:pt>
    <dgm:pt modelId="{9F957191-5442-4823-9DE3-9DB443ED8CAF}" type="pres">
      <dgm:prSet presAssocID="{1BDBA61F-2FD0-4C3A-9742-99ED011D2FA7}" presName="connectorText" presStyleLbl="sibTrans2D1" presStyleIdx="0" presStyleCnt="5"/>
      <dgm:spPr/>
      <dgm:t>
        <a:bodyPr/>
        <a:lstStyle/>
        <a:p>
          <a:pPr rtl="1"/>
          <a:endParaRPr lang="he-IL"/>
        </a:p>
      </dgm:t>
    </dgm:pt>
    <dgm:pt modelId="{794583C3-9595-423A-986F-91D373DEDCEF}" type="pres">
      <dgm:prSet presAssocID="{80D7DBDE-7ABE-4D5C-8D72-B21243048F2F}" presName="node" presStyleLbl="node1" presStyleIdx="0" presStyleCnt="5" custRadScaleRad="100007" custRadScaleInc="1787">
        <dgm:presLayoutVars>
          <dgm:bulletEnabled val="1"/>
        </dgm:presLayoutVars>
      </dgm:prSet>
      <dgm:spPr/>
      <dgm:t>
        <a:bodyPr/>
        <a:lstStyle/>
        <a:p>
          <a:pPr rtl="1"/>
          <a:endParaRPr lang="he-IL"/>
        </a:p>
      </dgm:t>
    </dgm:pt>
    <dgm:pt modelId="{47F2198C-5FDC-47E4-9EB8-AC583695D6B8}" type="pres">
      <dgm:prSet presAssocID="{328D1B26-16E2-4BBC-8305-CB17112AA7C9}" presName="parTrans" presStyleLbl="sibTrans2D1" presStyleIdx="1" presStyleCnt="5"/>
      <dgm:spPr/>
      <dgm:t>
        <a:bodyPr/>
        <a:lstStyle/>
        <a:p>
          <a:pPr rtl="1"/>
          <a:endParaRPr lang="he-IL"/>
        </a:p>
      </dgm:t>
    </dgm:pt>
    <dgm:pt modelId="{82C15902-8EF2-4F1A-BA7F-D70CCC5863BF}" type="pres">
      <dgm:prSet presAssocID="{328D1B26-16E2-4BBC-8305-CB17112AA7C9}" presName="connectorText" presStyleLbl="sibTrans2D1" presStyleIdx="1" presStyleCnt="5"/>
      <dgm:spPr/>
      <dgm:t>
        <a:bodyPr/>
        <a:lstStyle/>
        <a:p>
          <a:pPr rtl="1"/>
          <a:endParaRPr lang="he-IL"/>
        </a:p>
      </dgm:t>
    </dgm:pt>
    <dgm:pt modelId="{860329DE-7D6F-476D-BBE4-82C393AE8AFB}" type="pres">
      <dgm:prSet presAssocID="{BE448C1D-699F-443F-A855-C0ECF8674B2C}" presName="node" presStyleLbl="node1" presStyleIdx="1" presStyleCnt="5" custRadScaleRad="101029" custRadScaleInc="525">
        <dgm:presLayoutVars>
          <dgm:bulletEnabled val="1"/>
        </dgm:presLayoutVars>
      </dgm:prSet>
      <dgm:spPr/>
      <dgm:t>
        <a:bodyPr/>
        <a:lstStyle/>
        <a:p>
          <a:pPr rtl="1"/>
          <a:endParaRPr lang="he-IL"/>
        </a:p>
      </dgm:t>
    </dgm:pt>
    <dgm:pt modelId="{9EFFE7E0-A8E8-403A-87DD-77371BE1F6FD}" type="pres">
      <dgm:prSet presAssocID="{4E9D3F62-B1DA-45F9-B139-43BE38A3DD1F}" presName="parTrans" presStyleLbl="sibTrans2D1" presStyleIdx="2" presStyleCnt="5"/>
      <dgm:spPr/>
      <dgm:t>
        <a:bodyPr/>
        <a:lstStyle/>
        <a:p>
          <a:pPr rtl="1"/>
          <a:endParaRPr lang="he-IL"/>
        </a:p>
      </dgm:t>
    </dgm:pt>
    <dgm:pt modelId="{E5E8167F-20AF-40EE-843B-A5E9C9EB780A}" type="pres">
      <dgm:prSet presAssocID="{4E9D3F62-B1DA-45F9-B139-43BE38A3DD1F}" presName="connectorText" presStyleLbl="sibTrans2D1" presStyleIdx="2" presStyleCnt="5"/>
      <dgm:spPr/>
      <dgm:t>
        <a:bodyPr/>
        <a:lstStyle/>
        <a:p>
          <a:pPr rtl="1"/>
          <a:endParaRPr lang="he-IL"/>
        </a:p>
      </dgm:t>
    </dgm:pt>
    <dgm:pt modelId="{418F8765-285E-4599-9305-781695D77532}" type="pres">
      <dgm:prSet presAssocID="{825986AD-96CD-4098-831E-8310EAA51027}" presName="node" presStyleLbl="node1" presStyleIdx="2" presStyleCnt="5" custRadScaleRad="103752" custRadScaleInc="-11481">
        <dgm:presLayoutVars>
          <dgm:bulletEnabled val="1"/>
        </dgm:presLayoutVars>
      </dgm:prSet>
      <dgm:spPr/>
      <dgm:t>
        <a:bodyPr/>
        <a:lstStyle/>
        <a:p>
          <a:pPr rtl="1"/>
          <a:endParaRPr lang="he-IL"/>
        </a:p>
      </dgm:t>
    </dgm:pt>
    <dgm:pt modelId="{D714B9C2-2E3C-422C-89E2-02C017FB7231}" type="pres">
      <dgm:prSet presAssocID="{C0DE95F3-FBD3-4B33-8594-7A6468A76E48}" presName="parTrans" presStyleLbl="sibTrans2D1" presStyleIdx="3" presStyleCnt="5"/>
      <dgm:spPr/>
      <dgm:t>
        <a:bodyPr/>
        <a:lstStyle/>
        <a:p>
          <a:pPr rtl="1"/>
          <a:endParaRPr lang="he-IL"/>
        </a:p>
      </dgm:t>
    </dgm:pt>
    <dgm:pt modelId="{45533119-6C84-4D9C-9A7E-9D21CB1AE567}" type="pres">
      <dgm:prSet presAssocID="{C0DE95F3-FBD3-4B33-8594-7A6468A76E48}" presName="connectorText" presStyleLbl="sibTrans2D1" presStyleIdx="3" presStyleCnt="5"/>
      <dgm:spPr/>
      <dgm:t>
        <a:bodyPr/>
        <a:lstStyle/>
        <a:p>
          <a:pPr rtl="1"/>
          <a:endParaRPr lang="he-IL"/>
        </a:p>
      </dgm:t>
    </dgm:pt>
    <dgm:pt modelId="{8A6525F0-FB97-4F3F-83AF-0CC770D0E240}" type="pres">
      <dgm:prSet presAssocID="{DD493968-F148-4693-9500-D99983B5FE9C}" presName="node" presStyleLbl="node1" presStyleIdx="3" presStyleCnt="5" custRadScaleRad="102670" custRadScaleInc="5558">
        <dgm:presLayoutVars>
          <dgm:bulletEnabled val="1"/>
        </dgm:presLayoutVars>
      </dgm:prSet>
      <dgm:spPr/>
      <dgm:t>
        <a:bodyPr/>
        <a:lstStyle/>
        <a:p>
          <a:pPr rtl="1"/>
          <a:endParaRPr lang="he-IL"/>
        </a:p>
      </dgm:t>
    </dgm:pt>
    <dgm:pt modelId="{02BAD9B3-50CA-4887-BB44-C55B463CADD1}" type="pres">
      <dgm:prSet presAssocID="{E68B2305-32D5-4B4C-BA83-E81D27398D28}" presName="parTrans" presStyleLbl="sibTrans2D1" presStyleIdx="4" presStyleCnt="5"/>
      <dgm:spPr/>
      <dgm:t>
        <a:bodyPr/>
        <a:lstStyle/>
        <a:p>
          <a:pPr rtl="1"/>
          <a:endParaRPr lang="he-IL"/>
        </a:p>
      </dgm:t>
    </dgm:pt>
    <dgm:pt modelId="{D443BD17-6FC4-4167-B4C5-0FE3230602E9}" type="pres">
      <dgm:prSet presAssocID="{E68B2305-32D5-4B4C-BA83-E81D27398D28}" presName="connectorText" presStyleLbl="sibTrans2D1" presStyleIdx="4" presStyleCnt="5"/>
      <dgm:spPr/>
      <dgm:t>
        <a:bodyPr/>
        <a:lstStyle/>
        <a:p>
          <a:pPr rtl="1"/>
          <a:endParaRPr lang="he-IL"/>
        </a:p>
      </dgm:t>
    </dgm:pt>
    <dgm:pt modelId="{6640031E-BB18-46A6-A63B-240AC6C0E09F}" type="pres">
      <dgm:prSet presAssocID="{3335E967-D6C5-4344-8FAA-929B6DA63AE1}" presName="node" presStyleLbl="node1" presStyleIdx="4" presStyleCnt="5" custRadScaleRad="104522" custRadScaleInc="-2235">
        <dgm:presLayoutVars>
          <dgm:bulletEnabled val="1"/>
        </dgm:presLayoutVars>
      </dgm:prSet>
      <dgm:spPr/>
      <dgm:t>
        <a:bodyPr/>
        <a:lstStyle/>
        <a:p>
          <a:pPr rtl="1"/>
          <a:endParaRPr lang="he-IL"/>
        </a:p>
      </dgm:t>
    </dgm:pt>
  </dgm:ptLst>
  <dgm:cxnLst>
    <dgm:cxn modelId="{3AFDB105-DFC6-4C17-AE03-0BCD7EBC3A9E}" type="presOf" srcId="{1BDBA61F-2FD0-4C3A-9742-99ED011D2FA7}" destId="{9F957191-5442-4823-9DE3-9DB443ED8CAF}" srcOrd="1" destOrd="0" presId="urn:microsoft.com/office/officeart/2005/8/layout/radial5"/>
    <dgm:cxn modelId="{40287F40-8E31-421D-8924-264424501B60}" srcId="{7ACFF617-8AED-4D15-9294-B6E576D25AFE}" destId="{3335E967-D6C5-4344-8FAA-929B6DA63AE1}" srcOrd="4" destOrd="0" parTransId="{E68B2305-32D5-4B4C-BA83-E81D27398D28}" sibTransId="{CAA7A2A6-7119-4314-8C0C-69C56F04BC5F}"/>
    <dgm:cxn modelId="{AB588749-D49E-4575-82BE-7000E709D079}" type="presOf" srcId="{825986AD-96CD-4098-831E-8310EAA51027}" destId="{418F8765-285E-4599-9305-781695D77532}" srcOrd="0" destOrd="0" presId="urn:microsoft.com/office/officeart/2005/8/layout/radial5"/>
    <dgm:cxn modelId="{D7238FCC-6723-4CAE-BA74-4985441D6874}" type="presOf" srcId="{4E9D3F62-B1DA-45F9-B139-43BE38A3DD1F}" destId="{9EFFE7E0-A8E8-403A-87DD-77371BE1F6FD}" srcOrd="0" destOrd="0" presId="urn:microsoft.com/office/officeart/2005/8/layout/radial5"/>
    <dgm:cxn modelId="{17C80A27-2E1C-4AD8-AC2F-9ED71FFA53F7}" srcId="{7ACFF617-8AED-4D15-9294-B6E576D25AFE}" destId="{825986AD-96CD-4098-831E-8310EAA51027}" srcOrd="2" destOrd="0" parTransId="{4E9D3F62-B1DA-45F9-B139-43BE38A3DD1F}" sibTransId="{5451E411-BE3E-4AA6-8A10-4A8C3CEC67CB}"/>
    <dgm:cxn modelId="{1325A1D9-AED0-4F37-9F50-3FA353D472C6}" type="presOf" srcId="{C0DE95F3-FBD3-4B33-8594-7A6468A76E48}" destId="{D714B9C2-2E3C-422C-89E2-02C017FB7231}" srcOrd="0" destOrd="0" presId="urn:microsoft.com/office/officeart/2005/8/layout/radial5"/>
    <dgm:cxn modelId="{A8B88DE1-8E03-4180-AF0D-01C368CF5AD7}" type="presOf" srcId="{E68B2305-32D5-4B4C-BA83-E81D27398D28}" destId="{D443BD17-6FC4-4167-B4C5-0FE3230602E9}" srcOrd="1" destOrd="0" presId="urn:microsoft.com/office/officeart/2005/8/layout/radial5"/>
    <dgm:cxn modelId="{43098665-25AC-42B7-941A-E037B242595D}" srcId="{7ACFF617-8AED-4D15-9294-B6E576D25AFE}" destId="{DD493968-F148-4693-9500-D99983B5FE9C}" srcOrd="3" destOrd="0" parTransId="{C0DE95F3-FBD3-4B33-8594-7A6468A76E48}" sibTransId="{1C6E0C40-8759-4451-A363-D5C1D7F97E8A}"/>
    <dgm:cxn modelId="{A0A5EBA6-1300-4883-8B82-4628932EC01E}" type="presOf" srcId="{4E9D3F62-B1DA-45F9-B139-43BE38A3DD1F}" destId="{E5E8167F-20AF-40EE-843B-A5E9C9EB780A}" srcOrd="1" destOrd="0" presId="urn:microsoft.com/office/officeart/2005/8/layout/radial5"/>
    <dgm:cxn modelId="{D79112DA-0F98-4308-AFE4-BDCA1EAF37B7}" type="presOf" srcId="{24691BAD-F59D-460F-888D-FCD5B4AF04BB}" destId="{F6E6D1ED-8A1A-42FA-8D95-3DD4315B865A}" srcOrd="0" destOrd="0" presId="urn:microsoft.com/office/officeart/2005/8/layout/radial5"/>
    <dgm:cxn modelId="{E66FF9A7-12CF-45D1-94CB-89F13C487D05}" type="presOf" srcId="{328D1B26-16E2-4BBC-8305-CB17112AA7C9}" destId="{47F2198C-5FDC-47E4-9EB8-AC583695D6B8}" srcOrd="0" destOrd="0" presId="urn:microsoft.com/office/officeart/2005/8/layout/radial5"/>
    <dgm:cxn modelId="{DA389CE6-9FDB-470D-929D-15962630D547}" type="presOf" srcId="{E68B2305-32D5-4B4C-BA83-E81D27398D28}" destId="{02BAD9B3-50CA-4887-BB44-C55B463CADD1}" srcOrd="0" destOrd="0" presId="urn:microsoft.com/office/officeart/2005/8/layout/radial5"/>
    <dgm:cxn modelId="{68F511D0-C5CA-4B5B-B5A5-F4A4FE413D1D}" type="presOf" srcId="{1BDBA61F-2FD0-4C3A-9742-99ED011D2FA7}" destId="{584E53A6-01F5-43B7-8E43-7947F19F8D39}" srcOrd="0" destOrd="0" presId="urn:microsoft.com/office/officeart/2005/8/layout/radial5"/>
    <dgm:cxn modelId="{F6E8FE6A-00B5-46A3-A112-4F6BD32E87BB}" type="presOf" srcId="{328D1B26-16E2-4BBC-8305-CB17112AA7C9}" destId="{82C15902-8EF2-4F1A-BA7F-D70CCC5863BF}" srcOrd="1" destOrd="0" presId="urn:microsoft.com/office/officeart/2005/8/layout/radial5"/>
    <dgm:cxn modelId="{E76DFF5B-E14B-4DC1-9E67-B334498A651D}" type="presOf" srcId="{DD493968-F148-4693-9500-D99983B5FE9C}" destId="{8A6525F0-FB97-4F3F-83AF-0CC770D0E240}" srcOrd="0" destOrd="0" presId="urn:microsoft.com/office/officeart/2005/8/layout/radial5"/>
    <dgm:cxn modelId="{1FC87EC4-BABE-4CE0-9328-44CF7A4C4F11}" type="presOf" srcId="{C0DE95F3-FBD3-4B33-8594-7A6468A76E48}" destId="{45533119-6C84-4D9C-9A7E-9D21CB1AE567}" srcOrd="1" destOrd="0" presId="urn:microsoft.com/office/officeart/2005/8/layout/radial5"/>
    <dgm:cxn modelId="{AD44FBF3-1693-488F-ADFC-E57989989243}" type="presOf" srcId="{BE448C1D-699F-443F-A855-C0ECF8674B2C}" destId="{860329DE-7D6F-476D-BBE4-82C393AE8AFB}" srcOrd="0" destOrd="0" presId="urn:microsoft.com/office/officeart/2005/8/layout/radial5"/>
    <dgm:cxn modelId="{1F3A4343-4003-4447-8DB4-D1758B2F3291}" srcId="{7ACFF617-8AED-4D15-9294-B6E576D25AFE}" destId="{BE448C1D-699F-443F-A855-C0ECF8674B2C}" srcOrd="1" destOrd="0" parTransId="{328D1B26-16E2-4BBC-8305-CB17112AA7C9}" sibTransId="{2E55DF89-7D92-4891-95F6-6B352CEFC433}"/>
    <dgm:cxn modelId="{C9C70A89-4E69-4C1F-B147-B884492CEAC0}" srcId="{7ACFF617-8AED-4D15-9294-B6E576D25AFE}" destId="{80D7DBDE-7ABE-4D5C-8D72-B21243048F2F}" srcOrd="0" destOrd="0" parTransId="{1BDBA61F-2FD0-4C3A-9742-99ED011D2FA7}" sibTransId="{6D4DA7B4-1561-4F0E-98A0-0164332C8A9A}"/>
    <dgm:cxn modelId="{0FDC9C36-B767-4AE3-883B-3C55B37F2772}" type="presOf" srcId="{3335E967-D6C5-4344-8FAA-929B6DA63AE1}" destId="{6640031E-BB18-46A6-A63B-240AC6C0E09F}" srcOrd="0" destOrd="0" presId="urn:microsoft.com/office/officeart/2005/8/layout/radial5"/>
    <dgm:cxn modelId="{E326F573-A461-4C86-82F9-F42F22E51C30}" type="presOf" srcId="{7ACFF617-8AED-4D15-9294-B6E576D25AFE}" destId="{7640CB5C-0E78-4B64-85CE-32FB53ADBC1F}" srcOrd="0" destOrd="0" presId="urn:microsoft.com/office/officeart/2005/8/layout/radial5"/>
    <dgm:cxn modelId="{DE3B62DE-7D61-4CC9-9F2F-2B88C69A6115}" type="presOf" srcId="{80D7DBDE-7ABE-4D5C-8D72-B21243048F2F}" destId="{794583C3-9595-423A-986F-91D373DEDCEF}" srcOrd="0" destOrd="0" presId="urn:microsoft.com/office/officeart/2005/8/layout/radial5"/>
    <dgm:cxn modelId="{19F4741F-0977-4447-A415-A8C50388104B}" srcId="{24691BAD-F59D-460F-888D-FCD5B4AF04BB}" destId="{7ACFF617-8AED-4D15-9294-B6E576D25AFE}" srcOrd="0" destOrd="0" parTransId="{F5BB5743-405C-4D0E-9BC1-DD4DBE234DE5}" sibTransId="{E99D563A-0D02-485C-B724-0A4DAEC8DD3B}"/>
    <dgm:cxn modelId="{D63139AF-BF89-4F9B-99F2-CD72C4B9BD90}" type="presParOf" srcId="{F6E6D1ED-8A1A-42FA-8D95-3DD4315B865A}" destId="{7640CB5C-0E78-4B64-85CE-32FB53ADBC1F}" srcOrd="0" destOrd="0" presId="urn:microsoft.com/office/officeart/2005/8/layout/radial5"/>
    <dgm:cxn modelId="{E3E32E93-3723-4D94-9706-705981ECC9B6}" type="presParOf" srcId="{F6E6D1ED-8A1A-42FA-8D95-3DD4315B865A}" destId="{584E53A6-01F5-43B7-8E43-7947F19F8D39}" srcOrd="1" destOrd="0" presId="urn:microsoft.com/office/officeart/2005/8/layout/radial5"/>
    <dgm:cxn modelId="{3E3006BE-8597-4721-AA19-E3F56C892CE9}" type="presParOf" srcId="{584E53A6-01F5-43B7-8E43-7947F19F8D39}" destId="{9F957191-5442-4823-9DE3-9DB443ED8CAF}" srcOrd="0" destOrd="0" presId="urn:microsoft.com/office/officeart/2005/8/layout/radial5"/>
    <dgm:cxn modelId="{9BEFEAD1-8413-4FBA-90C1-46A27C5178FC}" type="presParOf" srcId="{F6E6D1ED-8A1A-42FA-8D95-3DD4315B865A}" destId="{794583C3-9595-423A-986F-91D373DEDCEF}" srcOrd="2" destOrd="0" presId="urn:microsoft.com/office/officeart/2005/8/layout/radial5"/>
    <dgm:cxn modelId="{730EFB10-A73C-4633-B2AA-DAE5453205F0}" type="presParOf" srcId="{F6E6D1ED-8A1A-42FA-8D95-3DD4315B865A}" destId="{47F2198C-5FDC-47E4-9EB8-AC583695D6B8}" srcOrd="3" destOrd="0" presId="urn:microsoft.com/office/officeart/2005/8/layout/radial5"/>
    <dgm:cxn modelId="{B63FCD94-3483-4417-B290-F0AA43BA37B7}" type="presParOf" srcId="{47F2198C-5FDC-47E4-9EB8-AC583695D6B8}" destId="{82C15902-8EF2-4F1A-BA7F-D70CCC5863BF}" srcOrd="0" destOrd="0" presId="urn:microsoft.com/office/officeart/2005/8/layout/radial5"/>
    <dgm:cxn modelId="{202917C1-44E4-4677-92BC-95C7A8226633}" type="presParOf" srcId="{F6E6D1ED-8A1A-42FA-8D95-3DD4315B865A}" destId="{860329DE-7D6F-476D-BBE4-82C393AE8AFB}" srcOrd="4" destOrd="0" presId="urn:microsoft.com/office/officeart/2005/8/layout/radial5"/>
    <dgm:cxn modelId="{E5A2C32E-170A-4332-8B35-92BD0776481F}" type="presParOf" srcId="{F6E6D1ED-8A1A-42FA-8D95-3DD4315B865A}" destId="{9EFFE7E0-A8E8-403A-87DD-77371BE1F6FD}" srcOrd="5" destOrd="0" presId="urn:microsoft.com/office/officeart/2005/8/layout/radial5"/>
    <dgm:cxn modelId="{FF466B76-E649-4914-9B79-E8625F70458C}" type="presParOf" srcId="{9EFFE7E0-A8E8-403A-87DD-77371BE1F6FD}" destId="{E5E8167F-20AF-40EE-843B-A5E9C9EB780A}" srcOrd="0" destOrd="0" presId="urn:microsoft.com/office/officeart/2005/8/layout/radial5"/>
    <dgm:cxn modelId="{EBF08D48-18EE-4023-AEF7-E4D22515F677}" type="presParOf" srcId="{F6E6D1ED-8A1A-42FA-8D95-3DD4315B865A}" destId="{418F8765-285E-4599-9305-781695D77532}" srcOrd="6" destOrd="0" presId="urn:microsoft.com/office/officeart/2005/8/layout/radial5"/>
    <dgm:cxn modelId="{92E0A83A-DC61-41AC-B517-262287EDC042}" type="presParOf" srcId="{F6E6D1ED-8A1A-42FA-8D95-3DD4315B865A}" destId="{D714B9C2-2E3C-422C-89E2-02C017FB7231}" srcOrd="7" destOrd="0" presId="urn:microsoft.com/office/officeart/2005/8/layout/radial5"/>
    <dgm:cxn modelId="{9671B4BC-B7CE-442F-8C74-DA2EF8C49352}" type="presParOf" srcId="{D714B9C2-2E3C-422C-89E2-02C017FB7231}" destId="{45533119-6C84-4D9C-9A7E-9D21CB1AE567}" srcOrd="0" destOrd="0" presId="urn:microsoft.com/office/officeart/2005/8/layout/radial5"/>
    <dgm:cxn modelId="{D4FECB02-F093-4B62-96BD-A8863AFBB800}" type="presParOf" srcId="{F6E6D1ED-8A1A-42FA-8D95-3DD4315B865A}" destId="{8A6525F0-FB97-4F3F-83AF-0CC770D0E240}" srcOrd="8" destOrd="0" presId="urn:microsoft.com/office/officeart/2005/8/layout/radial5"/>
    <dgm:cxn modelId="{24352CC3-5626-4C23-A35E-2EBE6FF84F1B}" type="presParOf" srcId="{F6E6D1ED-8A1A-42FA-8D95-3DD4315B865A}" destId="{02BAD9B3-50CA-4887-BB44-C55B463CADD1}" srcOrd="9" destOrd="0" presId="urn:microsoft.com/office/officeart/2005/8/layout/radial5"/>
    <dgm:cxn modelId="{2A29DF2A-C036-4055-B35A-2B4553A26A9A}" type="presParOf" srcId="{02BAD9B3-50CA-4887-BB44-C55B463CADD1}" destId="{D443BD17-6FC4-4167-B4C5-0FE3230602E9}" srcOrd="0" destOrd="0" presId="urn:microsoft.com/office/officeart/2005/8/layout/radial5"/>
    <dgm:cxn modelId="{41BD65BF-9E6D-485C-959C-8163C9EB9293}" type="presParOf" srcId="{F6E6D1ED-8A1A-42FA-8D95-3DD4315B865A}" destId="{6640031E-BB18-46A6-A63B-240AC6C0E09F}"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0.46565</cdr:x>
      <cdr:y>0.38029</cdr:y>
    </cdr:from>
    <cdr:to>
      <cdr:x>0.60005</cdr:x>
      <cdr:y>0.55912</cdr:y>
    </cdr:to>
    <cdr:sp macro="" textlink="">
      <cdr:nvSpPr>
        <cdr:cNvPr id="2" name="TextBox 1"/>
        <cdr:cNvSpPr txBox="1"/>
      </cdr:nvSpPr>
      <cdr:spPr>
        <a:xfrm xmlns:a="http://schemas.openxmlformats.org/drawingml/2006/main">
          <a:off x="3168327" y="1944563"/>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he-IL" sz="1100" dirty="0"/>
        </a:p>
      </cdr:txBody>
    </cdr:sp>
  </cdr:relSizeAnchor>
  <cdr:relSizeAnchor xmlns:cdr="http://schemas.openxmlformats.org/drawingml/2006/chartDrawing">
    <cdr:from>
      <cdr:x>0.43137</cdr:x>
      <cdr:y>0.4125</cdr:y>
    </cdr:from>
    <cdr:to>
      <cdr:x>0.55837</cdr:x>
      <cdr:y>0.55332</cdr:y>
    </cdr:to>
    <cdr:sp macro="" textlink="">
      <cdr:nvSpPr>
        <cdr:cNvPr id="3" name="TextBox 2"/>
        <cdr:cNvSpPr txBox="1"/>
      </cdr:nvSpPr>
      <cdr:spPr>
        <a:xfrm xmlns:a="http://schemas.openxmlformats.org/drawingml/2006/main">
          <a:off x="3168352" y="2376264"/>
          <a:ext cx="932791" cy="81121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he-IL" sz="1100" dirty="0"/>
        </a:p>
      </cdr:txBody>
    </cdr:sp>
  </cdr:relSizeAnchor>
  <cdr:relSizeAnchor xmlns:cdr="http://schemas.openxmlformats.org/drawingml/2006/chartDrawing">
    <cdr:from>
      <cdr:x>0.5098</cdr:x>
      <cdr:y>0.3</cdr:y>
    </cdr:from>
    <cdr:to>
      <cdr:x>0.63725</cdr:x>
      <cdr:y>0.45</cdr:y>
    </cdr:to>
    <cdr:sp macro="" textlink="">
      <cdr:nvSpPr>
        <cdr:cNvPr id="11" name="TextBox 10"/>
        <cdr:cNvSpPr txBox="1"/>
      </cdr:nvSpPr>
      <cdr:spPr>
        <a:xfrm xmlns:a="http://schemas.openxmlformats.org/drawingml/2006/main">
          <a:off x="3744416" y="1728192"/>
          <a:ext cx="936104" cy="86409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he-IL"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EC6E337E-4B32-4AE9-8DC0-C87BF536EE71}" type="datetimeFigureOut">
              <a:rPr lang="he-IL"/>
              <a:pPr>
                <a:defRPr/>
              </a:pPr>
              <a:t>ג'/אדר א/תשע"ד</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621A6EBD-C4C8-46EE-98F9-C32EAAA72915}" type="slidenum">
              <a:rPr lang="he-IL"/>
              <a:pPr>
                <a:defRPr/>
              </a:pPr>
              <a:t>‹#›</a:t>
            </a:fld>
            <a:endParaRPr lang="he-IL"/>
          </a:p>
        </p:txBody>
      </p:sp>
    </p:spTree>
    <p:extLst>
      <p:ext uri="{BB962C8B-B14F-4D97-AF65-F5344CB8AC3E}">
        <p14:creationId xmlns:p14="http://schemas.microsoft.com/office/powerpoint/2010/main" xmlns="" val="2401678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F86B7D6-74E9-4F78-9E8D-31E813A62327}" type="datetimeFigureOut">
              <a:rPr lang="he-IL"/>
              <a:pPr>
                <a:defRPr/>
              </a:pPr>
              <a:t>ג'/אדר א/תשע"ד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92D3F96-D86B-41FA-AC15-59AEAE695726}" type="slidenum">
              <a:rPr lang="he-IL"/>
              <a:pPr>
                <a:defRPr/>
              </a:pPr>
              <a:t>‹#›</a:t>
            </a:fld>
            <a:endParaRPr lang="he-IL"/>
          </a:p>
        </p:txBody>
      </p:sp>
    </p:spTree>
    <p:extLst>
      <p:ext uri="{BB962C8B-B14F-4D97-AF65-F5344CB8AC3E}">
        <p14:creationId xmlns:p14="http://schemas.microsoft.com/office/powerpoint/2010/main" xmlns="" val="188752677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81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dirty="0" smtClean="0"/>
          </a:p>
        </p:txBody>
      </p:sp>
      <p:sp>
        <p:nvSpPr>
          <p:cNvPr id="4813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F344F5-6FCD-4628-9852-B0618124E3C1}" type="slidenum">
              <a:rPr lang="he-IL" i="1">
                <a:solidFill>
                  <a:srgbClr val="000000"/>
                </a:solidFill>
                <a:latin typeface="Times New Roman" pitchFamily="18" charset="0"/>
              </a:rPr>
              <a:pPr/>
              <a:t>1</a:t>
            </a:fld>
            <a:endParaRPr lang="en-US" i="1">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D92D3F96-D86B-41FA-AC15-59AEAE695726}" type="slidenum">
              <a:rPr lang="he-IL" smtClean="0"/>
              <a:pPr>
                <a:defRPr/>
              </a:pPr>
              <a:t>23</a:t>
            </a:fld>
            <a:endParaRPr lang="he-IL"/>
          </a:p>
        </p:txBody>
      </p:sp>
    </p:spTree>
    <p:extLst>
      <p:ext uri="{BB962C8B-B14F-4D97-AF65-F5344CB8AC3E}">
        <p14:creationId xmlns:p14="http://schemas.microsoft.com/office/powerpoint/2010/main" xmlns="" val="130753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D92D3F96-D86B-41FA-AC15-59AEAE695726}" type="slidenum">
              <a:rPr lang="he-IL" smtClean="0"/>
              <a:pPr>
                <a:defRPr/>
              </a:pPr>
              <a:t>25</a:t>
            </a:fld>
            <a:endParaRPr lang="he-IL"/>
          </a:p>
        </p:txBody>
      </p:sp>
    </p:spTree>
    <p:extLst>
      <p:ext uri="{BB962C8B-B14F-4D97-AF65-F5344CB8AC3E}">
        <p14:creationId xmlns:p14="http://schemas.microsoft.com/office/powerpoint/2010/main" xmlns="" val="263786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81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dirty="0" smtClean="0"/>
          </a:p>
        </p:txBody>
      </p:sp>
      <p:sp>
        <p:nvSpPr>
          <p:cNvPr id="4813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F344F5-6FCD-4628-9852-B0618124E3C1}" type="slidenum">
              <a:rPr lang="he-IL" i="1">
                <a:solidFill>
                  <a:srgbClr val="000000"/>
                </a:solidFill>
                <a:latin typeface="Times New Roman" pitchFamily="18" charset="0"/>
              </a:rPr>
              <a:pPr/>
              <a:t>27</a:t>
            </a:fld>
            <a:endParaRPr lang="en-US" i="1">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5A88D76-D407-461F-8E4B-7EE3C31E21A0}" type="datetimeFigureOut">
              <a:rPr lang="he-IL"/>
              <a:pPr>
                <a:defRPr/>
              </a:pPr>
              <a:t>ג'/אדר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6032820-4682-48E4-BF9D-6176355E182F}" type="slidenum">
              <a:rPr lang="he-IL"/>
              <a:pPr>
                <a:defRPr/>
              </a:pPr>
              <a:t>‹#›</a:t>
            </a:fld>
            <a:endParaRPr lang="he-IL"/>
          </a:p>
        </p:txBody>
      </p:sp>
    </p:spTree>
    <p:extLst>
      <p:ext uri="{BB962C8B-B14F-4D97-AF65-F5344CB8AC3E}">
        <p14:creationId xmlns:p14="http://schemas.microsoft.com/office/powerpoint/2010/main" xmlns="" val="119625791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A9BBB8D-DB5B-44CF-B4F5-9FD674390C4A}" type="datetimeFigureOut">
              <a:rPr lang="he-IL"/>
              <a:pPr>
                <a:defRPr/>
              </a:pPr>
              <a:t>ג'/אדר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4ABEA9C-ADA5-43EF-80BC-3840614F63C9}" type="slidenum">
              <a:rPr lang="he-IL"/>
              <a:pPr>
                <a:defRPr/>
              </a:pPr>
              <a:t>‹#›</a:t>
            </a:fld>
            <a:endParaRPr lang="he-IL"/>
          </a:p>
        </p:txBody>
      </p:sp>
    </p:spTree>
    <p:extLst>
      <p:ext uri="{BB962C8B-B14F-4D97-AF65-F5344CB8AC3E}">
        <p14:creationId xmlns:p14="http://schemas.microsoft.com/office/powerpoint/2010/main" xmlns="" val="110964892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C22C9CA-D326-4C55-A392-22C3F208F33F}" type="datetimeFigureOut">
              <a:rPr lang="he-IL"/>
              <a:pPr>
                <a:defRPr/>
              </a:pPr>
              <a:t>ג'/אדר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1B08E0D-8648-49F0-9989-1B046694B40B}" type="slidenum">
              <a:rPr lang="he-IL"/>
              <a:pPr>
                <a:defRPr/>
              </a:pPr>
              <a:t>‹#›</a:t>
            </a:fld>
            <a:endParaRPr lang="he-IL"/>
          </a:p>
        </p:txBody>
      </p:sp>
    </p:spTree>
    <p:extLst>
      <p:ext uri="{BB962C8B-B14F-4D97-AF65-F5344CB8AC3E}">
        <p14:creationId xmlns:p14="http://schemas.microsoft.com/office/powerpoint/2010/main" xmlns="" val="100651051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1150938" y="163513"/>
            <a:ext cx="6840537" cy="457200"/>
          </a:xfrm>
        </p:spPr>
        <p:txBody>
          <a:bodyPr/>
          <a:lstStyle/>
          <a:p>
            <a:r>
              <a:rPr lang="he-IL" smtClean="0"/>
              <a:t>לחץ כדי לערוך סגנון כותרת של תבנית בסיס</a:t>
            </a:r>
            <a:endParaRPr lang="he-IL"/>
          </a:p>
        </p:txBody>
      </p:sp>
      <p:sp>
        <p:nvSpPr>
          <p:cNvPr id="3" name="מציין מיקום של טבלה 2"/>
          <p:cNvSpPr>
            <a:spLocks noGrp="1"/>
          </p:cNvSpPr>
          <p:nvPr>
            <p:ph type="tbl" idx="1"/>
          </p:nvPr>
        </p:nvSpPr>
        <p:spPr>
          <a:xfrm>
            <a:off x="1547813" y="1125538"/>
            <a:ext cx="6048375" cy="5181600"/>
          </a:xfrm>
        </p:spPr>
        <p:txBody>
          <a:bodyPr/>
          <a:lstStyle/>
          <a:p>
            <a:pPr lvl="0"/>
            <a:endParaRPr lang="he-IL" noProof="0"/>
          </a:p>
        </p:txBody>
      </p:sp>
    </p:spTree>
    <p:extLst>
      <p:ext uri="{BB962C8B-B14F-4D97-AF65-F5344CB8AC3E}">
        <p14:creationId xmlns:p14="http://schemas.microsoft.com/office/powerpoint/2010/main" xmlns="" val="117105532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ריק">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xmlns="" val="214642282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8998688"/>
      </p:ext>
    </p:extLst>
  </p:cSld>
  <p:clrMapOvr>
    <a:masterClrMapping/>
  </p:clrMapOvr>
  <p:transition>
    <p:zo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935038" y="115888"/>
            <a:ext cx="7272337" cy="457200"/>
          </a:xfrm>
          <a:prstGeom prst="rect">
            <a:avLst/>
          </a:prstGeom>
        </p:spPr>
        <p:txBody>
          <a:bodyPr/>
          <a:lstStyle/>
          <a:p>
            <a:r>
              <a:rPr lang="he-IL" smtClean="0"/>
              <a:t>לחץ כדי לערוך סגנון כותרת של תבנית בסיס</a:t>
            </a:r>
            <a:endParaRPr lang="he-IL"/>
          </a:p>
        </p:txBody>
      </p:sp>
      <p:sp>
        <p:nvSpPr>
          <p:cNvPr id="3" name="מציין מיקום של טבלה 2"/>
          <p:cNvSpPr>
            <a:spLocks noGrp="1"/>
          </p:cNvSpPr>
          <p:nvPr>
            <p:ph type="tbl" idx="1"/>
          </p:nvPr>
        </p:nvSpPr>
        <p:spPr>
          <a:xfrm>
            <a:off x="1187450" y="1263650"/>
            <a:ext cx="6769100" cy="5045075"/>
          </a:xfrm>
          <a:prstGeom prst="rect">
            <a:avLst/>
          </a:prstGeom>
        </p:spPr>
        <p:txBody>
          <a:bodyPr/>
          <a:lstStyle/>
          <a:p>
            <a:pPr lvl="0"/>
            <a:endParaRPr lang="he-IL" noProof="0"/>
          </a:p>
        </p:txBody>
      </p:sp>
    </p:spTree>
    <p:extLst>
      <p:ext uri="{BB962C8B-B14F-4D97-AF65-F5344CB8AC3E}">
        <p14:creationId xmlns:p14="http://schemas.microsoft.com/office/powerpoint/2010/main" xmlns="" val="1373964171"/>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731991" y="214290"/>
            <a:ext cx="6840537" cy="523220"/>
          </a:xfrm>
          <a:prstGeom prst="rect">
            <a:avLst/>
          </a:prstGeom>
        </p:spPr>
        <p:txBody>
          <a:bodyPr/>
          <a:lstStyle>
            <a:lvl1pPr>
              <a:defRPr sz="2800" b="0" i="0">
                <a:latin typeface="Times New Roman" pitchFamily="18" charset="0"/>
                <a:cs typeface="Times New Roman" pitchFamily="18" charset="0"/>
              </a:defRPr>
            </a:lvl1p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xmlns="" val="521133622"/>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כותרת ותוכן">
    <p:spTree>
      <p:nvGrpSpPr>
        <p:cNvPr id="1" name=""/>
        <p:cNvGrpSpPr/>
        <p:nvPr/>
      </p:nvGrpSpPr>
      <p:grpSpPr>
        <a:xfrm>
          <a:off x="0" y="0"/>
          <a:ext cx="0" cy="0"/>
          <a:chOff x="0" y="0"/>
          <a:chExt cx="0" cy="0"/>
        </a:xfrm>
      </p:grpSpPr>
      <p:sp>
        <p:nvSpPr>
          <p:cNvPr id="7" name="TextBox 9"/>
          <p:cNvSpPr txBox="1">
            <a:spLocks noChangeArrowheads="1"/>
          </p:cNvSpPr>
          <p:nvPr userDrawn="1"/>
        </p:nvSpPr>
        <p:spPr bwMode="auto">
          <a:xfrm>
            <a:off x="142875" y="6484938"/>
            <a:ext cx="5715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l">
              <a:defRPr/>
            </a:pPr>
            <a:fld id="{F485D5E4-7BB1-4961-91E6-6352AD999C5D}" type="slidenum">
              <a:rPr lang="he-IL" altLang="he-IL" sz="900" smtClean="0">
                <a:solidFill>
                  <a:srgbClr val="7F7F7F"/>
                </a:solidFill>
              </a:rPr>
              <a:pPr algn="l">
                <a:defRPr/>
              </a:pPr>
              <a:t>‹#›</a:t>
            </a:fld>
            <a:endParaRPr lang="he-IL" altLang="he-IL" sz="900" smtClean="0">
              <a:solidFill>
                <a:srgbClr val="7F7F7F"/>
              </a:solidFill>
            </a:endParaRPr>
          </a:p>
        </p:txBody>
      </p:sp>
      <p:sp>
        <p:nvSpPr>
          <p:cNvPr id="2" name="כותרת 1"/>
          <p:cNvSpPr>
            <a:spLocks noGrp="1"/>
          </p:cNvSpPr>
          <p:nvPr>
            <p:ph type="title"/>
          </p:nvPr>
        </p:nvSpPr>
        <p:spPr/>
        <p:txBody>
          <a:bodyPr/>
          <a:lstStyle>
            <a:lvl1pPr algn="ctr">
              <a:defRPr/>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39750" y="1341438"/>
            <a:ext cx="8064501" cy="4968000"/>
          </a:xfrm>
        </p:spPr>
        <p:txBody>
          <a:bodyPr/>
          <a:lstStyle>
            <a:lvl1pPr>
              <a:spcBef>
                <a:spcPts val="600"/>
              </a:spcBef>
              <a:spcAft>
                <a:spcPts val="600"/>
              </a:spcAft>
              <a:buFont typeface="Wingdings" pitchFamily="2" charset="2"/>
              <a:buChar char="§"/>
              <a:defRPr>
                <a:solidFill>
                  <a:schemeClr val="tx2">
                    <a:lumMod val="50000"/>
                  </a:schemeClr>
                </a:solidFill>
              </a:defRPr>
            </a:lvl1pPr>
            <a:lvl2pPr>
              <a:spcBef>
                <a:spcPts val="600"/>
              </a:spcBef>
              <a:spcAft>
                <a:spcPts val="600"/>
              </a:spcAft>
              <a:buFont typeface="Times New Roman" pitchFamily="18" charset="0"/>
              <a:buChar char="‹"/>
              <a:defRPr/>
            </a:lvl2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8" name="מציין מיקום של תאריך 3"/>
          <p:cNvSpPr>
            <a:spLocks noGrp="1"/>
          </p:cNvSpPr>
          <p:nvPr>
            <p:ph type="dt" sz="half" idx="10"/>
          </p:nvPr>
        </p:nvSpPr>
        <p:spPr/>
        <p:txBody>
          <a:bodyPr/>
          <a:lstStyle>
            <a:lvl1pPr>
              <a:defRPr/>
            </a:lvl1pPr>
          </a:lstStyle>
          <a:p>
            <a:pPr>
              <a:defRPr/>
            </a:pPr>
            <a:fld id="{635B0092-C60E-4F79-8A5C-38018FC12FD3}" type="datetimeFigureOut">
              <a:rPr lang="he-IL"/>
              <a:pPr>
                <a:defRPr/>
              </a:pPr>
              <a:t>ג'/אדר א/תשע"ד</a:t>
            </a:fld>
            <a:endParaRPr lang="he-IL"/>
          </a:p>
        </p:txBody>
      </p:sp>
      <p:sp>
        <p:nvSpPr>
          <p:cNvPr id="9"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10" name="מציין מיקום של מספר שקופית 5"/>
          <p:cNvSpPr>
            <a:spLocks noGrp="1"/>
          </p:cNvSpPr>
          <p:nvPr>
            <p:ph type="sldNum" sz="quarter" idx="12"/>
          </p:nvPr>
        </p:nvSpPr>
        <p:spPr/>
        <p:txBody>
          <a:bodyPr/>
          <a:lstStyle>
            <a:lvl1pPr>
              <a:defRPr/>
            </a:lvl1pPr>
          </a:lstStyle>
          <a:p>
            <a:pPr>
              <a:defRPr/>
            </a:pPr>
            <a:fld id="{F411E509-599F-46C6-BE3B-3B437411A962}" type="slidenum">
              <a:rPr lang="he-IL"/>
              <a:pPr>
                <a:defRPr/>
              </a:pPr>
              <a:t>‹#›</a:t>
            </a:fld>
            <a:endParaRPr lang="he-IL"/>
          </a:p>
        </p:txBody>
      </p:sp>
      <p:sp>
        <p:nvSpPr>
          <p:cNvPr id="11" name="Rectangle 8"/>
          <p:cNvSpPr>
            <a:spLocks noChangeArrowheads="1"/>
          </p:cNvSpPr>
          <p:nvPr userDrawn="1"/>
        </p:nvSpPr>
        <p:spPr bwMode="auto">
          <a:xfrm>
            <a:off x="-18000" y="9000"/>
            <a:ext cx="9180000" cy="68400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eaLnBrk="0" hangingPunct="0">
              <a:spcBef>
                <a:spcPct val="50000"/>
              </a:spcBef>
              <a:defRPr/>
            </a:pPr>
            <a:endParaRPr lang="en-US" altLang="he-IL" b="1" smtClean="0">
              <a:solidFill>
                <a:srgbClr val="000000"/>
              </a:solidFill>
            </a:endParaRPr>
          </a:p>
        </p:txBody>
      </p:sp>
    </p:spTree>
    <p:extLst>
      <p:ext uri="{BB962C8B-B14F-4D97-AF65-F5344CB8AC3E}">
        <p14:creationId xmlns:p14="http://schemas.microsoft.com/office/powerpoint/2010/main" xmlns="" val="114604837"/>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09CA092E-608C-4D57-B0F2-45213AF50FB5}" type="datetimeFigureOut">
              <a:rPr lang="he-IL"/>
              <a:pPr>
                <a:defRPr/>
              </a:pPr>
              <a:t>ג'/אדר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307DEC8-25F5-409B-BB4D-EC1205BF0E0B}" type="slidenum">
              <a:rPr lang="he-IL"/>
              <a:pPr>
                <a:defRPr/>
              </a:pPr>
              <a:t>‹#›</a:t>
            </a:fld>
            <a:endParaRPr lang="he-IL"/>
          </a:p>
        </p:txBody>
      </p:sp>
    </p:spTree>
    <p:extLst>
      <p:ext uri="{BB962C8B-B14F-4D97-AF65-F5344CB8AC3E}">
        <p14:creationId xmlns:p14="http://schemas.microsoft.com/office/powerpoint/2010/main" xmlns="" val="2441945407"/>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A8EC657B-0445-4ACD-85D0-E513F11E79CC}" type="datetimeFigureOut">
              <a:rPr lang="he-IL"/>
              <a:pPr>
                <a:defRPr/>
              </a:pPr>
              <a:t>ג'/אדר א/תשע"ד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0A3AFEB-1E51-4432-8B65-4C4B57035EA3}" type="slidenum">
              <a:rPr lang="he-IL"/>
              <a:pPr>
                <a:defRPr/>
              </a:pPr>
              <a:t>‹#›</a:t>
            </a:fld>
            <a:endParaRPr lang="he-IL"/>
          </a:p>
        </p:txBody>
      </p:sp>
    </p:spTree>
    <p:extLst>
      <p:ext uri="{BB962C8B-B14F-4D97-AF65-F5344CB8AC3E}">
        <p14:creationId xmlns:p14="http://schemas.microsoft.com/office/powerpoint/2010/main" xmlns="" val="270166708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4E7409FC-9881-4753-BA25-6E1131721D97}" type="datetimeFigureOut">
              <a:rPr lang="he-IL"/>
              <a:pPr>
                <a:defRPr/>
              </a:pPr>
              <a:t>ג'/אדר א/תשע"ד</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0681BA4B-60AF-441D-8312-58557482EE64}" type="slidenum">
              <a:rPr lang="he-IL"/>
              <a:pPr>
                <a:defRPr/>
              </a:pPr>
              <a:t>‹#›</a:t>
            </a:fld>
            <a:endParaRPr lang="he-IL"/>
          </a:p>
        </p:txBody>
      </p:sp>
    </p:spTree>
    <p:extLst>
      <p:ext uri="{BB962C8B-B14F-4D97-AF65-F5344CB8AC3E}">
        <p14:creationId xmlns:p14="http://schemas.microsoft.com/office/powerpoint/2010/main" xmlns="" val="281046451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ctr">
              <a:defRPr/>
            </a:lvl1p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42028E53-A710-479E-82F6-C77810E39FCA}" type="datetimeFigureOut">
              <a:rPr lang="he-IL"/>
              <a:pPr>
                <a:defRPr/>
              </a:pPr>
              <a:t>ג'/אדר א/תשע"ד</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27DCF0D2-62E1-40CB-ADF3-49B967A6DE8C}" type="slidenum">
              <a:rPr lang="he-IL"/>
              <a:pPr>
                <a:defRPr/>
              </a:pPr>
              <a:t>‹#›</a:t>
            </a:fld>
            <a:endParaRPr lang="he-IL"/>
          </a:p>
        </p:txBody>
      </p:sp>
    </p:spTree>
    <p:extLst>
      <p:ext uri="{BB962C8B-B14F-4D97-AF65-F5344CB8AC3E}">
        <p14:creationId xmlns:p14="http://schemas.microsoft.com/office/powerpoint/2010/main" xmlns="" val="1877577466"/>
      </p:ext>
    </p:extLst>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4BC8BD58-9269-4666-929B-E98B6EBAB4C3}" type="datetimeFigureOut">
              <a:rPr lang="he-IL"/>
              <a:pPr>
                <a:defRPr/>
              </a:pPr>
              <a:t>ג'/אדר א/תשע"ד</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151310A-0094-436C-9505-559164E1AF00}" type="slidenum">
              <a:rPr lang="he-IL"/>
              <a:pPr>
                <a:defRPr/>
              </a:pPr>
              <a:t>‹#›</a:t>
            </a:fld>
            <a:endParaRPr lang="he-IL"/>
          </a:p>
        </p:txBody>
      </p:sp>
    </p:spTree>
    <p:extLst>
      <p:ext uri="{BB962C8B-B14F-4D97-AF65-F5344CB8AC3E}">
        <p14:creationId xmlns:p14="http://schemas.microsoft.com/office/powerpoint/2010/main" xmlns="" val="1784141987"/>
      </p:ext>
    </p:extLst>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2DE497D-5010-4E76-910B-2C45903F77C9}" type="datetimeFigureOut">
              <a:rPr lang="he-IL"/>
              <a:pPr>
                <a:defRPr/>
              </a:pPr>
              <a:t>ג'/אדר א/תשע"ד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6A24F46A-3077-4377-8BD2-0044F8FB8AAB}" type="slidenum">
              <a:rPr lang="he-IL"/>
              <a:pPr>
                <a:defRPr/>
              </a:pPr>
              <a:t>‹#›</a:t>
            </a:fld>
            <a:endParaRPr lang="he-IL"/>
          </a:p>
        </p:txBody>
      </p:sp>
    </p:spTree>
    <p:extLst>
      <p:ext uri="{BB962C8B-B14F-4D97-AF65-F5344CB8AC3E}">
        <p14:creationId xmlns:p14="http://schemas.microsoft.com/office/powerpoint/2010/main" xmlns="" val="31742617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33994150-50E9-4D93-B5F8-7CC6D0D77D38}" type="datetimeFigureOut">
              <a:rPr lang="he-IL"/>
              <a:pPr>
                <a:defRPr/>
              </a:pPr>
              <a:t>ג'/אדר א/תשע"ד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48C564D-B2A5-4312-B790-298930A6C772}" type="slidenum">
              <a:rPr lang="he-IL"/>
              <a:pPr>
                <a:defRPr/>
              </a:pPr>
              <a:t>‹#›</a:t>
            </a:fld>
            <a:endParaRPr lang="he-IL"/>
          </a:p>
        </p:txBody>
      </p:sp>
    </p:spTree>
    <p:extLst>
      <p:ext uri="{BB962C8B-B14F-4D97-AF65-F5344CB8AC3E}">
        <p14:creationId xmlns:p14="http://schemas.microsoft.com/office/powerpoint/2010/main" xmlns="" val="376532980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gi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8"/>
          <p:cNvSpPr>
            <a:spLocks noChangeArrowheads="1"/>
          </p:cNvSpPr>
          <p:nvPr userDrawn="1"/>
        </p:nvSpPr>
        <p:spPr bwMode="auto">
          <a:xfrm>
            <a:off x="-18000" y="9000"/>
            <a:ext cx="9180000" cy="68400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eaLnBrk="0" hangingPunct="0">
              <a:spcBef>
                <a:spcPct val="50000"/>
              </a:spcBef>
              <a:defRPr/>
            </a:pPr>
            <a:endParaRPr lang="en-US" altLang="he-IL" b="1" smtClean="0">
              <a:solidFill>
                <a:srgbClr val="000000"/>
              </a:solidFill>
            </a:endParaRPr>
          </a:p>
        </p:txBody>
      </p:sp>
      <p:sp>
        <p:nvSpPr>
          <p:cNvPr id="2055" name="מציין מיקום של כותרת 1"/>
          <p:cNvSpPr>
            <a:spLocks noGrp="1"/>
          </p:cNvSpPr>
          <p:nvPr>
            <p:ph type="title"/>
          </p:nvPr>
        </p:nvSpPr>
        <p:spPr bwMode="auto">
          <a:xfrm>
            <a:off x="1422000" y="241300"/>
            <a:ext cx="6300000" cy="511175"/>
          </a:xfrm>
          <a:prstGeom prst="roundRect">
            <a:avLst/>
          </a:prstGeom>
          <a:solidFill>
            <a:schemeClr val="accent2">
              <a:lumMod val="75000"/>
            </a:schemeClr>
          </a:solidFill>
          <a:ln w="9525" algn="ctr">
            <a:solidFill>
              <a:schemeClr val="tx1">
                <a:lumMod val="65000"/>
                <a:lumOff val="35000"/>
              </a:schemeClr>
            </a:solidFill>
            <a:miter lim="800000"/>
            <a:headEnd/>
            <a:tailEnd/>
          </a:ln>
          <a:effectLst>
            <a:outerShdw blurRad="63500" sx="101000" sy="101000" algn="ctr" rotWithShape="0">
              <a:prstClr val="black">
                <a:alpha val="40000"/>
              </a:prstClr>
            </a:outerShdw>
          </a:effectLst>
        </p:spPr>
        <p:txBody>
          <a:bodyPr vert="horz" wrap="square" lIns="91440" tIns="45720" rIns="91440" bIns="45720" numCol="1" anchor="ctr" anchorCtr="0" compatLnSpc="1">
            <a:prstTxWarp prst="textNoShape">
              <a:avLst/>
            </a:prstTxWarp>
            <a:noAutofit/>
            <a:scene3d>
              <a:camera prst="orthographicFront"/>
              <a:lightRig rig="soft" dir="tl">
                <a:rot lat="0" lon="0" rev="0"/>
              </a:lightRig>
            </a:scene3d>
            <a:sp3d contourW="25400" prstMaterial="matte">
              <a:contourClr>
                <a:schemeClr val="accent2">
                  <a:tint val="20000"/>
                </a:schemeClr>
              </a:contourClr>
            </a:sp3d>
          </a:bodyPr>
          <a:lstStyle/>
          <a:p>
            <a:pPr lvl="0" algn="ctr"/>
            <a:r>
              <a:rPr lang="he-IL" dirty="0" smtClean="0"/>
              <a:t>לחץ כדי לערוך סגנון כותרת של תבנית בסיס</a:t>
            </a:r>
          </a:p>
        </p:txBody>
      </p:sp>
      <p:sp>
        <p:nvSpPr>
          <p:cNvPr id="3081" name="מציין מיקום טקסט 2"/>
          <p:cNvSpPr>
            <a:spLocks noGrp="1"/>
          </p:cNvSpPr>
          <p:nvPr>
            <p:ph type="body" idx="1"/>
          </p:nvPr>
        </p:nvSpPr>
        <p:spPr bwMode="auto">
          <a:xfrm>
            <a:off x="1774825" y="1341438"/>
            <a:ext cx="6829425" cy="496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dirty="0" smtClean="0"/>
              <a:t>לחץ כדי לערוך סגנונות טקסט של תבנית בסיס</a:t>
            </a:r>
          </a:p>
          <a:p>
            <a:pPr lvl="1"/>
            <a:r>
              <a:rPr lang="he-IL" altLang="he-IL" dirty="0" smtClean="0"/>
              <a:t>רמה שנייה</a:t>
            </a:r>
          </a:p>
          <a:p>
            <a:pPr lvl="2"/>
            <a:r>
              <a:rPr lang="he-IL" altLang="he-IL" dirty="0" smtClean="0"/>
              <a:t>רמה שלישית</a:t>
            </a:r>
          </a:p>
          <a:p>
            <a:pPr lvl="3"/>
            <a:r>
              <a:rPr lang="he-IL" altLang="he-IL" dirty="0" smtClean="0"/>
              <a:t>רמה רביעית</a:t>
            </a:r>
          </a:p>
          <a:p>
            <a:pPr lvl="4"/>
            <a:r>
              <a:rPr lang="he-IL" altLang="he-IL" dirty="0"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eaLnBrk="0" fontAlgn="auto" hangingPunct="0">
              <a:spcBef>
                <a:spcPts val="0"/>
              </a:spcBef>
              <a:spcAft>
                <a:spcPts val="0"/>
              </a:spcAft>
              <a:defRPr sz="1200" b="1">
                <a:solidFill>
                  <a:prstClr val="black">
                    <a:tint val="75000"/>
                  </a:prstClr>
                </a:solidFill>
                <a:latin typeface="+mn-lt"/>
                <a:ea typeface="+mn-ea"/>
                <a:cs typeface="+mn-cs"/>
              </a:defRPr>
            </a:lvl1pPr>
          </a:lstStyle>
          <a:p>
            <a:pPr>
              <a:defRPr/>
            </a:pPr>
            <a:fld id="{2CB03FB3-58CA-43C5-A11E-B4A36EE4D702}" type="datetimeFigureOut">
              <a:rPr lang="he-IL"/>
              <a:pPr>
                <a:defRPr/>
              </a:pPr>
              <a:t>ג'/אדר א/תשע"ד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eaLnBrk="0" fontAlgn="auto" hangingPunct="0">
              <a:spcBef>
                <a:spcPts val="0"/>
              </a:spcBef>
              <a:spcAft>
                <a:spcPts val="0"/>
              </a:spcAft>
              <a:defRPr sz="1200" b="1">
                <a:solidFill>
                  <a:prstClr val="black">
                    <a:tint val="75000"/>
                  </a:prstClr>
                </a:solidFill>
                <a:latin typeface="+mn-lt"/>
                <a:ea typeface="+mn-ea"/>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eaLnBrk="0" fontAlgn="auto" hangingPunct="0">
              <a:spcBef>
                <a:spcPts val="0"/>
              </a:spcBef>
              <a:spcAft>
                <a:spcPts val="0"/>
              </a:spcAft>
              <a:defRPr sz="1200" b="1">
                <a:solidFill>
                  <a:prstClr val="black">
                    <a:tint val="75000"/>
                  </a:prstClr>
                </a:solidFill>
                <a:latin typeface="+mn-lt"/>
                <a:ea typeface="+mn-ea"/>
                <a:cs typeface="+mn-cs"/>
              </a:defRPr>
            </a:lvl1pPr>
          </a:lstStyle>
          <a:p>
            <a:pPr>
              <a:defRPr/>
            </a:pPr>
            <a:fld id="{BF572136-7581-4132-BF25-FCBBBEABEB9E}" type="slidenum">
              <a:rPr lang="he-IL"/>
              <a:pPr>
                <a:defRPr/>
              </a:pPr>
              <a:t>‹#›</a:t>
            </a:fld>
            <a:endParaRPr lang="he-IL"/>
          </a:p>
        </p:txBody>
      </p:sp>
      <p:sp>
        <p:nvSpPr>
          <p:cNvPr id="1034" name="TextBox 9"/>
          <p:cNvSpPr txBox="1">
            <a:spLocks noChangeArrowheads="1"/>
          </p:cNvSpPr>
          <p:nvPr userDrawn="1"/>
        </p:nvSpPr>
        <p:spPr bwMode="auto">
          <a:xfrm>
            <a:off x="142875" y="6484938"/>
            <a:ext cx="5715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l">
              <a:defRPr/>
            </a:pPr>
            <a:fld id="{4A979E95-49DC-4E0F-8175-A388096C6CE2}" type="slidenum">
              <a:rPr lang="he-IL" altLang="he-IL" sz="900" smtClean="0">
                <a:solidFill>
                  <a:srgbClr val="7F7F7F"/>
                </a:solidFill>
              </a:rPr>
              <a:pPr algn="l">
                <a:defRPr/>
              </a:pPr>
              <a:t>‹#›</a:t>
            </a:fld>
            <a:endParaRPr lang="he-IL" altLang="he-IL" sz="90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72"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76" r:id="rId12"/>
    <p:sldLayoutId id="2147483774" r:id="rId13"/>
  </p:sldLayoutIdLst>
  <p:transition spd="slow">
    <p:pull/>
  </p:transition>
  <p:timing>
    <p:tnLst>
      <p:par>
        <p:cTn id="1" dur="indefinite" restart="never" nodeType="tmRoot"/>
      </p:par>
    </p:tnLst>
  </p:timing>
  <p:txStyles>
    <p:titleStyle>
      <a:lvl1pPr algn="r" rtl="1" eaLnBrk="0" fontAlgn="base" hangingPunct="0">
        <a:spcBef>
          <a:spcPct val="0"/>
        </a:spcBef>
        <a:spcAft>
          <a:spcPct val="0"/>
        </a:spcAft>
        <a:defRPr lang="he-IL" sz="2800" b="0" i="0" kern="1200" cap="none" spc="50" dirty="0" smtClean="0">
          <a:ln w="11430">
            <a:noFill/>
          </a:ln>
          <a:solidFill>
            <a:schemeClr val="bg1"/>
          </a:solidFill>
          <a:effectLst>
            <a:outerShdw blurRad="50800" dist="38100" dir="5400000" algn="t" rotWithShape="0">
              <a:prstClr val="black">
                <a:alpha val="40000"/>
              </a:prstClr>
            </a:outerShdw>
          </a:effectLst>
          <a:latin typeface="David" panose="020E0502060401010101" pitchFamily="34" charset="-79"/>
          <a:ea typeface="+mj-ea"/>
          <a:cs typeface="David" panose="020E0502060401010101" pitchFamily="34" charset="-79"/>
        </a:defRPr>
      </a:lvl1pPr>
      <a:lvl2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2pPr>
      <a:lvl3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3pPr>
      <a:lvl4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4pPr>
      <a:lvl5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5pPr>
      <a:lvl6pPr marL="457200" algn="r" rtl="1" fontAlgn="base">
        <a:spcBef>
          <a:spcPct val="0"/>
        </a:spcBef>
        <a:spcAft>
          <a:spcPct val="0"/>
        </a:spcAft>
        <a:defRPr sz="3200">
          <a:solidFill>
            <a:srgbClr val="31859C"/>
          </a:solidFill>
          <a:latin typeface="Calibri" pitchFamily="34" charset="0"/>
          <a:cs typeface="Times New Roman" pitchFamily="18" charset="0"/>
        </a:defRPr>
      </a:lvl6pPr>
      <a:lvl7pPr marL="914400" algn="r" rtl="1" fontAlgn="base">
        <a:spcBef>
          <a:spcPct val="0"/>
        </a:spcBef>
        <a:spcAft>
          <a:spcPct val="0"/>
        </a:spcAft>
        <a:defRPr sz="3200">
          <a:solidFill>
            <a:srgbClr val="31859C"/>
          </a:solidFill>
          <a:latin typeface="Calibri" pitchFamily="34" charset="0"/>
          <a:cs typeface="Times New Roman" pitchFamily="18" charset="0"/>
        </a:defRPr>
      </a:lvl7pPr>
      <a:lvl8pPr marL="1371600" algn="r" rtl="1" fontAlgn="base">
        <a:spcBef>
          <a:spcPct val="0"/>
        </a:spcBef>
        <a:spcAft>
          <a:spcPct val="0"/>
        </a:spcAft>
        <a:defRPr sz="3200">
          <a:solidFill>
            <a:srgbClr val="31859C"/>
          </a:solidFill>
          <a:latin typeface="Calibri" pitchFamily="34" charset="0"/>
          <a:cs typeface="Times New Roman" pitchFamily="18" charset="0"/>
        </a:defRPr>
      </a:lvl8pPr>
      <a:lvl9pPr marL="1828800" algn="r" rtl="1" fontAlgn="base">
        <a:spcBef>
          <a:spcPct val="0"/>
        </a:spcBef>
        <a:spcAft>
          <a:spcPct val="0"/>
        </a:spcAft>
        <a:defRPr sz="3200">
          <a:solidFill>
            <a:srgbClr val="31859C"/>
          </a:solidFill>
          <a:latin typeface="Calibri" pitchFamily="34" charset="0"/>
          <a:cs typeface="Times New Roman" pitchFamily="18" charset="0"/>
        </a:defRPr>
      </a:lvl9pPr>
    </p:titleStyle>
    <p:bodyStyle>
      <a:lvl1pPr marL="342900" indent="-342900" algn="just" rtl="1" eaLnBrk="0" fontAlgn="base" hangingPunct="0">
        <a:spcBef>
          <a:spcPts val="600"/>
        </a:spcBef>
        <a:spcAft>
          <a:spcPts val="600"/>
        </a:spcAft>
        <a:buClr>
          <a:schemeClr val="accent2">
            <a:lumMod val="50000"/>
          </a:schemeClr>
        </a:buClr>
        <a:buFont typeface="Wingdings" pitchFamily="2" charset="2"/>
        <a:buChar char="§"/>
        <a:defRPr sz="2400" kern="1200">
          <a:solidFill>
            <a:schemeClr val="tx2">
              <a:lumMod val="50000"/>
            </a:schemeClr>
          </a:solidFill>
          <a:latin typeface="David" panose="020E0502060401010101" pitchFamily="34" charset="-79"/>
          <a:ea typeface="+mn-ea"/>
          <a:cs typeface="David" panose="020E0502060401010101" pitchFamily="34" charset="-79"/>
        </a:defRPr>
      </a:lvl1pPr>
      <a:lvl2pPr marL="742950" indent="-285750" algn="just" rtl="1" eaLnBrk="0" fontAlgn="base" hangingPunct="0">
        <a:spcBef>
          <a:spcPct val="20000"/>
        </a:spcBef>
        <a:spcAft>
          <a:spcPct val="0"/>
        </a:spcAft>
        <a:buClr>
          <a:schemeClr val="accent2">
            <a:lumMod val="50000"/>
          </a:schemeClr>
        </a:buClr>
        <a:buFont typeface="Wingdings" pitchFamily="2" charset="2"/>
        <a:buChar char="§"/>
        <a:defRPr sz="2000" kern="1200">
          <a:solidFill>
            <a:srgbClr val="4D4D4D"/>
          </a:solidFill>
          <a:latin typeface="David" panose="020E0502060401010101" pitchFamily="34" charset="-79"/>
          <a:ea typeface="+mn-ea"/>
          <a:cs typeface="David" panose="020E0502060401010101" pitchFamily="34" charset="-79"/>
        </a:defRPr>
      </a:lvl2pPr>
      <a:lvl3pPr marL="1143000" indent="-228600" algn="just" rtl="1" eaLnBrk="0" fontAlgn="base" hangingPunct="0">
        <a:spcBef>
          <a:spcPct val="20000"/>
        </a:spcBef>
        <a:spcAft>
          <a:spcPct val="0"/>
        </a:spcAft>
        <a:buClr>
          <a:schemeClr val="accent2">
            <a:lumMod val="50000"/>
          </a:schemeClr>
        </a:buClr>
        <a:buFont typeface="Wingdings" pitchFamily="2" charset="2"/>
        <a:buChar char="§"/>
        <a:defRPr sz="2000" kern="1200">
          <a:solidFill>
            <a:schemeClr val="tx2">
              <a:lumMod val="50000"/>
            </a:schemeClr>
          </a:solidFill>
          <a:latin typeface="David" panose="020E0502060401010101" pitchFamily="34" charset="-79"/>
          <a:ea typeface="+mn-ea"/>
          <a:cs typeface="David" panose="020E0502060401010101" pitchFamily="34" charset="-79"/>
        </a:defRPr>
      </a:lvl3pPr>
      <a:lvl4pPr marL="1600200" indent="-228600" algn="just" rtl="1" eaLnBrk="0" fontAlgn="base" hangingPunct="0">
        <a:spcBef>
          <a:spcPct val="20000"/>
        </a:spcBef>
        <a:spcAft>
          <a:spcPct val="0"/>
        </a:spcAft>
        <a:buClr>
          <a:schemeClr val="accent2">
            <a:lumMod val="50000"/>
          </a:schemeClr>
        </a:buClr>
        <a:buFont typeface="Wingdings" pitchFamily="2" charset="2"/>
        <a:buChar char="§"/>
        <a:defRPr kern="1200">
          <a:solidFill>
            <a:schemeClr val="tx2">
              <a:lumMod val="50000"/>
            </a:schemeClr>
          </a:solidFill>
          <a:latin typeface="David" panose="020E0502060401010101" pitchFamily="34" charset="-79"/>
          <a:ea typeface="+mn-ea"/>
          <a:cs typeface="David" panose="020E0502060401010101" pitchFamily="34" charset="-79"/>
        </a:defRPr>
      </a:lvl4pPr>
      <a:lvl5pPr marL="2057400" indent="-228600" algn="just" rtl="1" eaLnBrk="0" fontAlgn="base" hangingPunct="0">
        <a:spcBef>
          <a:spcPct val="20000"/>
        </a:spcBef>
        <a:spcAft>
          <a:spcPct val="0"/>
        </a:spcAft>
        <a:buClr>
          <a:schemeClr val="accent2">
            <a:lumMod val="50000"/>
          </a:schemeClr>
        </a:buClr>
        <a:buFont typeface="Wingdings" pitchFamily="2" charset="2"/>
        <a:buChar char="§"/>
        <a:defRPr kern="1200">
          <a:solidFill>
            <a:schemeClr val="tx2">
              <a:lumMod val="50000"/>
            </a:schemeClr>
          </a:solidFill>
          <a:latin typeface="David" panose="020E0502060401010101" pitchFamily="34" charset="-79"/>
          <a:ea typeface="+mn-ea"/>
          <a:cs typeface="David" panose="020E0502060401010101" pitchFamily="34"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מלבן 9"/>
          <p:cNvSpPr/>
          <p:nvPr userDrawn="1"/>
        </p:nvSpPr>
        <p:spPr>
          <a:xfrm>
            <a:off x="25052" y="45000"/>
            <a:ext cx="3420000" cy="6768000"/>
          </a:xfrm>
          <a:prstGeom prst="rect">
            <a:avLst/>
          </a:prstGeom>
          <a:gradFill flip="none" rotWithShape="1">
            <a:gsLst>
              <a:gs pos="0">
                <a:srgbClr val="206390"/>
              </a:gs>
              <a:gs pos="17000">
                <a:srgbClr val="D4DEFF"/>
              </a:gs>
              <a:gs pos="61000">
                <a:srgbClr val="D4DEFF"/>
              </a:gs>
              <a:gs pos="99000">
                <a:srgbClr val="20639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he-IL">
              <a:solidFill>
                <a:srgbClr val="000000"/>
              </a:solidFill>
              <a:latin typeface="Arial"/>
              <a:cs typeface="Arial"/>
            </a:endParaRPr>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he-IL">
              <a:solidFill>
                <a:srgbClr val="000000"/>
              </a:solidFill>
              <a:latin typeface="Arial"/>
              <a:cs typeface="Arial"/>
            </a:endParaRPr>
          </a:p>
        </p:txBody>
      </p:sp>
      <p:pic>
        <p:nvPicPr>
          <p:cNvPr id="2050" name="Picture 2" descr="בני ציון"/>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9037638" y="-136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בני ציון"/>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9190038" y="1587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בני ציון"/>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9342438" y="168275"/>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http://www.google.co.il/url?sa=i&amp;source=images&amp;cd=&amp;docid=NGB-Kum8OSGb1M&amp;tbnid=WUkRHzKVlv7tPM:&amp;ved=0CAUQjBwwAA&amp;url=http%3A%2F%2Fwww.awis.org.il%2Ffiles%2Fuincqdevhobzqdqwhonl.jpg&amp;ei=FZjvUcroH47FPKO7gbgJ&amp;psig=AFQjCNF_oBjVd0D1apwAjHQnohtFyzQKhA&amp;ust=1374742933570524"/>
          <p:cNvSpPr>
            <a:spLocks noChangeAspect="1" noChangeArrowheads="1"/>
          </p:cNvSpPr>
          <p:nvPr userDrawn="1"/>
        </p:nvSpPr>
        <p:spPr bwMode="auto">
          <a:xfrm>
            <a:off x="-61913" y="-136525"/>
            <a:ext cx="304801"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he-IL">
              <a:solidFill>
                <a:srgbClr val="000000"/>
              </a:solidFill>
              <a:latin typeface="Arial"/>
              <a:cs typeface="Arial"/>
            </a:endParaRPr>
          </a:p>
        </p:txBody>
      </p:sp>
      <p:sp>
        <p:nvSpPr>
          <p:cNvPr id="9" name="Rectangle 8"/>
          <p:cNvSpPr>
            <a:spLocks noChangeArrowheads="1"/>
          </p:cNvSpPr>
          <p:nvPr userDrawn="1"/>
        </p:nvSpPr>
        <p:spPr bwMode="auto">
          <a:xfrm>
            <a:off x="-18000" y="27000"/>
            <a:ext cx="9180000" cy="6804000"/>
          </a:xfrm>
          <a:prstGeom prst="rect">
            <a:avLst/>
          </a:prstGeom>
          <a:noFill/>
          <a:ln w="76200" algn="ctr">
            <a:solidFill>
              <a:srgbClr val="4F81BD">
                <a:lumMod val="50000"/>
              </a:srgb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en-US" altLang="he-IL" sz="1800" b="1" i="0" u="none" strike="noStrike" kern="0" cap="none" spc="0" normalizeH="0" baseline="0" noProof="0" smtClean="0">
              <a:ln>
                <a:noFill/>
              </a:ln>
              <a:solidFill>
                <a:srgbClr val="000000"/>
              </a:solidFill>
              <a:effectLst/>
              <a:uLnTx/>
              <a:uFillTx/>
              <a:latin typeface="Calibri" pitchFamily="34" charset="0"/>
              <a:cs typeface="Arial" pitchFamily="34" charset="0"/>
            </a:endParaRPr>
          </a:p>
        </p:txBody>
      </p:sp>
    </p:spTree>
    <p:extLst>
      <p:ext uri="{BB962C8B-B14F-4D97-AF65-F5344CB8AC3E}">
        <p14:creationId xmlns:p14="http://schemas.microsoft.com/office/powerpoint/2010/main" xmlns="" val="41879483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Lst>
  <p:transition>
    <p:zoom/>
  </p:transition>
  <p:timing>
    <p:tnLst>
      <p:par>
        <p:cTn id="1" dur="indefinite" restart="never" nodeType="tmRoot"/>
      </p:par>
    </p:tnLst>
  </p:timing>
  <p:hf hdr="0" ftr="0" dt="0"/>
  <p:txStyles>
    <p:titleStyle>
      <a:lvl1pPr algn="ctr" rtl="1" eaLnBrk="0" fontAlgn="base" hangingPunct="0">
        <a:spcBef>
          <a:spcPct val="0"/>
        </a:spcBef>
        <a:spcAft>
          <a:spcPct val="0"/>
        </a:spcAft>
        <a:defRPr sz="2400" i="1">
          <a:solidFill>
            <a:srgbClr val="FFFFCC"/>
          </a:solidFill>
          <a:latin typeface="+mj-lt"/>
          <a:ea typeface="+mj-ea"/>
          <a:cs typeface="+mj-cs"/>
        </a:defRPr>
      </a:lvl1pPr>
      <a:lvl2pPr algn="ctr" rtl="1" eaLnBrk="0" fontAlgn="base" hangingPunct="0">
        <a:spcBef>
          <a:spcPct val="0"/>
        </a:spcBef>
        <a:spcAft>
          <a:spcPct val="0"/>
        </a:spcAft>
        <a:defRPr sz="2400" i="1">
          <a:solidFill>
            <a:srgbClr val="FFFFCC"/>
          </a:solidFill>
          <a:latin typeface="Arial" pitchFamily="34" charset="0"/>
          <a:cs typeface="Arial" pitchFamily="34" charset="0"/>
        </a:defRPr>
      </a:lvl2pPr>
      <a:lvl3pPr algn="ctr" rtl="1" eaLnBrk="0" fontAlgn="base" hangingPunct="0">
        <a:spcBef>
          <a:spcPct val="0"/>
        </a:spcBef>
        <a:spcAft>
          <a:spcPct val="0"/>
        </a:spcAft>
        <a:defRPr sz="2400" i="1">
          <a:solidFill>
            <a:srgbClr val="FFFFCC"/>
          </a:solidFill>
          <a:latin typeface="Arial" pitchFamily="34" charset="0"/>
          <a:cs typeface="Arial" pitchFamily="34" charset="0"/>
        </a:defRPr>
      </a:lvl3pPr>
      <a:lvl4pPr algn="ctr" rtl="1" eaLnBrk="0" fontAlgn="base" hangingPunct="0">
        <a:spcBef>
          <a:spcPct val="0"/>
        </a:spcBef>
        <a:spcAft>
          <a:spcPct val="0"/>
        </a:spcAft>
        <a:defRPr sz="2400" i="1">
          <a:solidFill>
            <a:srgbClr val="FFFFCC"/>
          </a:solidFill>
          <a:latin typeface="Arial" pitchFamily="34" charset="0"/>
          <a:cs typeface="Arial" pitchFamily="34" charset="0"/>
        </a:defRPr>
      </a:lvl4pPr>
      <a:lvl5pPr algn="ctr" rtl="1" eaLnBrk="0" fontAlgn="base" hangingPunct="0">
        <a:spcBef>
          <a:spcPct val="0"/>
        </a:spcBef>
        <a:spcAft>
          <a:spcPct val="0"/>
        </a:spcAft>
        <a:defRPr sz="2400" i="1">
          <a:solidFill>
            <a:srgbClr val="FFFFCC"/>
          </a:solidFill>
          <a:latin typeface="Arial" pitchFamily="34" charset="0"/>
          <a:cs typeface="Arial" pitchFamily="34" charset="0"/>
        </a:defRPr>
      </a:lvl5pPr>
      <a:lvl6pPr marL="457200" algn="ctr" rtl="1" fontAlgn="base">
        <a:spcBef>
          <a:spcPct val="0"/>
        </a:spcBef>
        <a:spcAft>
          <a:spcPct val="0"/>
        </a:spcAft>
        <a:defRPr sz="2400" i="1">
          <a:solidFill>
            <a:srgbClr val="FFFFCC"/>
          </a:solidFill>
          <a:latin typeface="Arial" pitchFamily="34" charset="0"/>
          <a:cs typeface="Arial" pitchFamily="34" charset="0"/>
        </a:defRPr>
      </a:lvl6pPr>
      <a:lvl7pPr marL="914400" algn="ctr" rtl="1" fontAlgn="base">
        <a:spcBef>
          <a:spcPct val="0"/>
        </a:spcBef>
        <a:spcAft>
          <a:spcPct val="0"/>
        </a:spcAft>
        <a:defRPr sz="2400" i="1">
          <a:solidFill>
            <a:srgbClr val="FFFFCC"/>
          </a:solidFill>
          <a:latin typeface="Arial" pitchFamily="34" charset="0"/>
          <a:cs typeface="Arial" pitchFamily="34" charset="0"/>
        </a:defRPr>
      </a:lvl7pPr>
      <a:lvl8pPr marL="1371600" algn="ctr" rtl="1" fontAlgn="base">
        <a:spcBef>
          <a:spcPct val="0"/>
        </a:spcBef>
        <a:spcAft>
          <a:spcPct val="0"/>
        </a:spcAft>
        <a:defRPr sz="2400" i="1">
          <a:solidFill>
            <a:srgbClr val="FFFFCC"/>
          </a:solidFill>
          <a:latin typeface="Arial" pitchFamily="34" charset="0"/>
          <a:cs typeface="Arial" pitchFamily="34" charset="0"/>
        </a:defRPr>
      </a:lvl8pPr>
      <a:lvl9pPr marL="1828800" algn="ctr" rtl="1" fontAlgn="base">
        <a:spcBef>
          <a:spcPct val="0"/>
        </a:spcBef>
        <a:spcAft>
          <a:spcPct val="0"/>
        </a:spcAft>
        <a:defRPr sz="2400" i="1">
          <a:solidFill>
            <a:srgbClr val="FFFFCC"/>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lr>
          <a:srgbClr val="800000"/>
        </a:buClr>
        <a:buFont typeface="Wingdings" pitchFamily="2" charset="2"/>
        <a:buChar char="§"/>
        <a:defRPr sz="2000" i="1">
          <a:solidFill>
            <a:schemeClr val="tx1"/>
          </a:solidFill>
          <a:latin typeface="+mn-lt"/>
          <a:ea typeface="+mn-ea"/>
          <a:cs typeface="+mn-cs"/>
        </a:defRPr>
      </a:lvl1pPr>
      <a:lvl2pPr marL="742950" indent="-285750" algn="r" rtl="1" eaLnBrk="0" fontAlgn="base" hangingPunct="0">
        <a:spcBef>
          <a:spcPct val="20000"/>
        </a:spcBef>
        <a:spcAft>
          <a:spcPct val="0"/>
        </a:spcAft>
        <a:buClr>
          <a:srgbClr val="800000"/>
        </a:buClr>
        <a:buFont typeface="Wingdings" pitchFamily="2" charset="2"/>
        <a:buChar char="§"/>
        <a:defRPr i="1">
          <a:solidFill>
            <a:schemeClr val="tx1"/>
          </a:solidFill>
          <a:latin typeface="+mn-lt"/>
          <a:cs typeface="+mn-cs"/>
        </a:defRPr>
      </a:lvl2pPr>
      <a:lvl3pPr marL="1143000" indent="-228600" algn="r" rtl="1" eaLnBrk="0" fontAlgn="base" hangingPunct="0">
        <a:spcBef>
          <a:spcPct val="20000"/>
        </a:spcBef>
        <a:spcAft>
          <a:spcPct val="0"/>
        </a:spcAft>
        <a:buClr>
          <a:srgbClr val="800000"/>
        </a:buClr>
        <a:buFont typeface="Wingdings" pitchFamily="2" charset="2"/>
        <a:buChar char="§"/>
        <a:defRPr sz="2000" i="1">
          <a:solidFill>
            <a:schemeClr val="tx1"/>
          </a:solidFill>
          <a:latin typeface="+mn-lt"/>
          <a:cs typeface="+mn-cs"/>
        </a:defRPr>
      </a:lvl3pPr>
      <a:lvl4pPr marL="1600200" indent="-228600" algn="r" rtl="1" eaLnBrk="0" fontAlgn="base" hangingPunct="0">
        <a:spcBef>
          <a:spcPct val="20000"/>
        </a:spcBef>
        <a:spcAft>
          <a:spcPct val="0"/>
        </a:spcAft>
        <a:buClr>
          <a:srgbClr val="800000"/>
        </a:buClr>
        <a:buFont typeface="Wingdings" pitchFamily="2" charset="2"/>
        <a:buChar char="§"/>
        <a:defRPr sz="2000" i="1">
          <a:solidFill>
            <a:schemeClr val="tx1"/>
          </a:solidFill>
          <a:latin typeface="+mn-lt"/>
          <a:cs typeface="+mn-cs"/>
        </a:defRPr>
      </a:lvl4pPr>
      <a:lvl5pPr marL="2057400" indent="-228600" algn="r" rtl="1" eaLnBrk="0" fontAlgn="base" hangingPunct="0">
        <a:spcBef>
          <a:spcPct val="20000"/>
        </a:spcBef>
        <a:spcAft>
          <a:spcPct val="0"/>
        </a:spcAft>
        <a:buClr>
          <a:srgbClr val="800000"/>
        </a:buClr>
        <a:buFont typeface="Wingdings" pitchFamily="2" charset="2"/>
        <a:buChar char="§"/>
        <a:defRPr sz="2000" i="1">
          <a:solidFill>
            <a:schemeClr val="tx1"/>
          </a:solidFill>
          <a:latin typeface="+mn-lt"/>
          <a:cs typeface="+mn-cs"/>
        </a:defRPr>
      </a:lvl5pPr>
      <a:lvl6pPr marL="2514600" indent="-228600" algn="r" rtl="1" fontAlgn="base">
        <a:spcBef>
          <a:spcPct val="20000"/>
        </a:spcBef>
        <a:spcAft>
          <a:spcPct val="0"/>
        </a:spcAft>
        <a:buClr>
          <a:srgbClr val="800000"/>
        </a:buClr>
        <a:buFont typeface="Wingdings" pitchFamily="2" charset="2"/>
        <a:buChar char="§"/>
        <a:defRPr sz="2000" i="1">
          <a:solidFill>
            <a:schemeClr val="tx1"/>
          </a:solidFill>
          <a:latin typeface="+mn-lt"/>
          <a:cs typeface="+mn-cs"/>
        </a:defRPr>
      </a:lvl6pPr>
      <a:lvl7pPr marL="2971800" indent="-228600" algn="r" rtl="1" fontAlgn="base">
        <a:spcBef>
          <a:spcPct val="20000"/>
        </a:spcBef>
        <a:spcAft>
          <a:spcPct val="0"/>
        </a:spcAft>
        <a:buClr>
          <a:srgbClr val="800000"/>
        </a:buClr>
        <a:buFont typeface="Wingdings" pitchFamily="2" charset="2"/>
        <a:buChar char="§"/>
        <a:defRPr sz="2000" i="1">
          <a:solidFill>
            <a:schemeClr val="tx1"/>
          </a:solidFill>
          <a:latin typeface="+mn-lt"/>
          <a:cs typeface="+mn-cs"/>
        </a:defRPr>
      </a:lvl7pPr>
      <a:lvl8pPr marL="3429000" indent="-228600" algn="r" rtl="1" fontAlgn="base">
        <a:spcBef>
          <a:spcPct val="20000"/>
        </a:spcBef>
        <a:spcAft>
          <a:spcPct val="0"/>
        </a:spcAft>
        <a:buClr>
          <a:srgbClr val="800000"/>
        </a:buClr>
        <a:buFont typeface="Wingdings" pitchFamily="2" charset="2"/>
        <a:buChar char="§"/>
        <a:defRPr sz="2000" i="1">
          <a:solidFill>
            <a:schemeClr val="tx1"/>
          </a:solidFill>
          <a:latin typeface="+mn-lt"/>
          <a:cs typeface="+mn-cs"/>
        </a:defRPr>
      </a:lvl8pPr>
      <a:lvl9pPr marL="3886200" indent="-228600" algn="r" rtl="1" fontAlgn="base">
        <a:spcBef>
          <a:spcPct val="20000"/>
        </a:spcBef>
        <a:spcAft>
          <a:spcPct val="0"/>
        </a:spcAft>
        <a:buClr>
          <a:srgbClr val="800000"/>
        </a:buClr>
        <a:buFont typeface="Wingdings" pitchFamily="2" charset="2"/>
        <a:buChar char="§"/>
        <a:defRPr sz="2000" i="1">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3954773" y="908050"/>
            <a:ext cx="4429156" cy="955268"/>
          </a:xfrm>
          <a:prstGeom prst="rect">
            <a:avLst/>
          </a:prstGeom>
        </p:spPr>
        <p:txBody>
          <a:bodyPr wrap="none" fromWordArt="1">
            <a:prstTxWarp prst="textPlain">
              <a:avLst>
                <a:gd name="adj" fmla="val 50000"/>
              </a:avLst>
            </a:prstTxWarp>
          </a:bodyPr>
          <a:lstStyle/>
          <a:p>
            <a:pPr lvl="0" algn="ctr"/>
            <a:r>
              <a:rPr kumimoji="0" lang="he-IL" sz="6600" b="0" i="0" u="none" strike="noStrike" kern="10" cap="none" spc="0" normalizeH="0" baseline="0" noProof="0" dirty="0" smtClean="0">
                <a:ln>
                  <a:noFill/>
                </a:ln>
                <a:solidFill>
                  <a:srgbClr val="003366"/>
                </a:solidFill>
                <a:effectLst>
                  <a:outerShdw blurRad="88000" dist="50800" dir="5040005" algn="tl" rotWithShape="0">
                    <a:srgbClr val="7C7C7C">
                      <a:alpha val="45000"/>
                    </a:srgbClr>
                  </a:outerShdw>
                </a:effectLst>
                <a:uLnTx/>
                <a:uFillTx/>
                <a:latin typeface="David" panose="020E0502060401010101" pitchFamily="34" charset="-79"/>
                <a:cs typeface="David" panose="020E0502060401010101" pitchFamily="34" charset="-79"/>
              </a:rPr>
              <a:t>הכנס השנתי של מרכז רקמן</a:t>
            </a:r>
          </a:p>
          <a:p>
            <a:pPr lvl="0" algn="ctr"/>
            <a:r>
              <a:rPr kumimoji="0" lang="he-IL" sz="8000" b="0" i="0" u="none" strike="noStrike" kern="10" cap="none" spc="0" normalizeH="0" baseline="0" noProof="0" dirty="0" smtClean="0">
                <a:ln>
                  <a:noFill/>
                </a:ln>
                <a:solidFill>
                  <a:srgbClr val="003366"/>
                </a:solidFill>
                <a:effectLst>
                  <a:outerShdw blurRad="88000" dist="50800" dir="5040005" algn="tl" rotWithShape="0">
                    <a:srgbClr val="7C7C7C">
                      <a:alpha val="45000"/>
                    </a:srgbClr>
                  </a:outerShdw>
                </a:effectLst>
                <a:uLnTx/>
                <a:uFillTx/>
                <a:latin typeface="David" panose="020E0502060401010101" pitchFamily="34" charset="-79"/>
                <a:cs typeface="David" panose="020E0502060401010101" pitchFamily="34" charset="-79"/>
              </a:rPr>
              <a:t>בנושא: נכסי משפחה, מהון להון</a:t>
            </a:r>
            <a:endParaRPr kumimoji="0" lang="he-IL" sz="8000" b="0" i="0" u="none" strike="noStrike" kern="10" cap="none" spc="0" normalizeH="0" baseline="0" noProof="0" dirty="0">
              <a:ln>
                <a:noFill/>
              </a:ln>
              <a:solidFill>
                <a:srgbClr val="003366"/>
              </a:solidFill>
              <a:effectLst>
                <a:outerShdw blurRad="88000" dist="50800" dir="5040005" algn="tl" rotWithShape="0">
                  <a:srgbClr val="7C7C7C">
                    <a:alpha val="45000"/>
                  </a:srgbClr>
                </a:outerShdw>
              </a:effectLst>
              <a:uLnTx/>
              <a:uFillTx/>
              <a:latin typeface="David" panose="020E0502060401010101" pitchFamily="34" charset="-79"/>
              <a:cs typeface="David" panose="020E0502060401010101" pitchFamily="34" charset="-79"/>
            </a:endParaRPr>
          </a:p>
        </p:txBody>
      </p:sp>
      <p:sp>
        <p:nvSpPr>
          <p:cNvPr id="7" name="WordArt 5"/>
          <p:cNvSpPr>
            <a:spLocks noChangeArrowheads="1" noChangeShapeType="1" noTextEdit="1"/>
          </p:cNvSpPr>
          <p:nvPr/>
        </p:nvSpPr>
        <p:spPr bwMode="auto">
          <a:xfrm>
            <a:off x="5508104" y="6273344"/>
            <a:ext cx="1440160" cy="252000"/>
          </a:xfrm>
          <a:prstGeom prst="rect">
            <a:avLst/>
          </a:prstGeom>
        </p:spPr>
        <p:txBody>
          <a:bodyPr wrap="none" fromWordArt="1">
            <a:prstTxWarp prst="textPlain">
              <a:avLst>
                <a:gd name="adj" fmla="val 50000"/>
              </a:avLst>
            </a:prstTxWarp>
          </a:bodyPr>
          <a:lstStyle/>
          <a:p>
            <a:pPr algn="ctr"/>
            <a:r>
              <a:rPr lang="he-IL" sz="4800" kern="10" dirty="0">
                <a:solidFill>
                  <a:srgbClr val="003366"/>
                </a:solidFill>
                <a:effectLst>
                  <a:outerShdw blurRad="88000" dist="50800" dir="5040005" algn="tl" rotWithShape="0">
                    <a:srgbClr val="7C7C7C">
                      <a:alpha val="45000"/>
                    </a:srgbClr>
                  </a:outerShdw>
                </a:effectLst>
                <a:latin typeface="David" panose="020E0502060401010101" pitchFamily="34" charset="-79"/>
                <a:cs typeface="David" panose="020E0502060401010101" pitchFamily="34" charset="-79"/>
              </a:rPr>
              <a:t>14 בינואר, 2014</a:t>
            </a:r>
          </a:p>
        </p:txBody>
      </p:sp>
      <p:cxnSp>
        <p:nvCxnSpPr>
          <p:cNvPr id="6" name="Straight Connector 9"/>
          <p:cNvCxnSpPr/>
          <p:nvPr/>
        </p:nvCxnSpPr>
        <p:spPr>
          <a:xfrm rot="10800000">
            <a:off x="4608184" y="6128116"/>
            <a:ext cx="3240000" cy="1172"/>
          </a:xfrm>
          <a:prstGeom prst="line">
            <a:avLst/>
          </a:prstGeom>
          <a:ln w="12700">
            <a:solidFill>
              <a:schemeClr val="tx1"/>
            </a:solidFill>
            <a:headEnd type="diamond" w="med" len="med"/>
            <a:tailEnd type="diamond" w="med" len="med"/>
          </a:ln>
          <a:effectLst/>
        </p:spPr>
        <p:style>
          <a:lnRef idx="1">
            <a:schemeClr val="accent1"/>
          </a:lnRef>
          <a:fillRef idx="0">
            <a:schemeClr val="accent1"/>
          </a:fillRef>
          <a:effectRef idx="0">
            <a:schemeClr val="accent1"/>
          </a:effectRef>
          <a:fontRef idx="minor">
            <a:schemeClr val="tx1"/>
          </a:fontRef>
        </p:style>
      </p:cxnSp>
      <p:sp>
        <p:nvSpPr>
          <p:cNvPr id="8" name="WordArt 5"/>
          <p:cNvSpPr>
            <a:spLocks noChangeArrowheads="1" noChangeShapeType="1" noTextEdit="1"/>
          </p:cNvSpPr>
          <p:nvPr/>
        </p:nvSpPr>
        <p:spPr bwMode="auto">
          <a:xfrm>
            <a:off x="179512" y="4797152"/>
            <a:ext cx="3024000" cy="648000"/>
          </a:xfrm>
          <a:prstGeom prst="rect">
            <a:avLst/>
          </a:prstGeom>
          <a:effectLst>
            <a:outerShdw blurRad="50800" dist="38100" dir="2700000" algn="tl" rotWithShape="0">
              <a:prstClr val="black">
                <a:alpha val="40000"/>
              </a:prstClr>
            </a:outerShdw>
          </a:effectLst>
        </p:spPr>
        <p:txBody>
          <a:bodyPr wrap="none" fromWordArt="1">
            <a:prstTxWarp prst="textPlain">
              <a:avLst>
                <a:gd name="adj" fmla="val 50000"/>
              </a:avLst>
            </a:prstTxWarp>
          </a:bodyPr>
          <a:lstStyle/>
          <a:p>
            <a:pPr algn="ctr"/>
            <a:r>
              <a:rPr lang="he-IL" sz="3200" kern="10" dirty="0" smtClean="0">
                <a:ln w="9525">
                  <a:noFill/>
                  <a:round/>
                  <a:headEnd/>
                  <a:tailEnd/>
                </a:ln>
                <a:solidFill>
                  <a:schemeClr val="tx1">
                    <a:lumMod val="85000"/>
                    <a:lumOff val="15000"/>
                  </a:schemeClr>
                </a:solidFill>
                <a:latin typeface="David" panose="020E0502060401010101" pitchFamily="34" charset="-79"/>
                <a:cs typeface="David" panose="020E0502060401010101" pitchFamily="34" charset="-79"/>
              </a:rPr>
              <a:t>יניב </a:t>
            </a:r>
            <a:r>
              <a:rPr lang="he-IL" sz="3200" kern="10" dirty="0" err="1" smtClean="0">
                <a:ln w="9525">
                  <a:noFill/>
                  <a:round/>
                  <a:headEnd/>
                  <a:tailEnd/>
                </a:ln>
                <a:solidFill>
                  <a:schemeClr val="tx1">
                    <a:lumMod val="85000"/>
                    <a:lumOff val="15000"/>
                  </a:schemeClr>
                </a:solidFill>
                <a:latin typeface="David" panose="020E0502060401010101" pitchFamily="34" charset="-79"/>
                <a:cs typeface="David" panose="020E0502060401010101" pitchFamily="34" charset="-79"/>
              </a:rPr>
              <a:t>בוכניק</a:t>
            </a:r>
            <a:r>
              <a:rPr lang="he-IL" sz="3200" kern="10" dirty="0" smtClean="0">
                <a:ln w="9525">
                  <a:noFill/>
                  <a:round/>
                  <a:headEnd/>
                  <a:tailEnd/>
                </a:ln>
                <a:solidFill>
                  <a:schemeClr val="tx1">
                    <a:lumMod val="85000"/>
                    <a:lumOff val="15000"/>
                  </a:schemeClr>
                </a:solidFill>
                <a:latin typeface="David" panose="020E0502060401010101" pitchFamily="34" charset="-79"/>
                <a:cs typeface="David" panose="020E0502060401010101" pitchFamily="34" charset="-79"/>
              </a:rPr>
              <a:t>, רו"ח, </a:t>
            </a:r>
            <a:r>
              <a:rPr lang="en-US" sz="2400" kern="10" dirty="0" smtClean="0">
                <a:ln w="9525">
                  <a:noFill/>
                  <a:round/>
                  <a:headEnd/>
                  <a:tailEnd/>
                </a:ln>
                <a:solidFill>
                  <a:schemeClr val="tx1">
                    <a:lumMod val="85000"/>
                    <a:lumOff val="15000"/>
                  </a:schemeClr>
                </a:solidFill>
                <a:latin typeface="David" panose="020E0502060401010101" pitchFamily="34" charset="-79"/>
                <a:cs typeface="David" panose="020E0502060401010101" pitchFamily="34" charset="-79"/>
              </a:rPr>
              <a:t>LL.M</a:t>
            </a:r>
          </a:p>
          <a:p>
            <a:pPr algn="ctr"/>
            <a:r>
              <a:rPr lang="he-IL" sz="2400" kern="10" dirty="0" smtClean="0">
                <a:ln w="9525">
                  <a:noFill/>
                  <a:round/>
                  <a:headEnd/>
                  <a:tailEnd/>
                </a:ln>
                <a:solidFill>
                  <a:schemeClr val="tx1">
                    <a:lumMod val="85000"/>
                    <a:lumOff val="15000"/>
                  </a:schemeClr>
                </a:solidFill>
                <a:latin typeface="David" panose="020E0502060401010101" pitchFamily="34" charset="-79"/>
                <a:cs typeface="David" panose="020E0502060401010101" pitchFamily="34" charset="-79"/>
              </a:rPr>
              <a:t>משרד ברלב  ושות', רואי חשבון – ביקורת חקירתית</a:t>
            </a:r>
          </a:p>
        </p:txBody>
      </p:sp>
      <p:sp>
        <p:nvSpPr>
          <p:cNvPr id="2" name="AutoShape 2" descr="data:image/jpeg;base64,/9j/4AAQSkZJRgABAQAAAQABAAD/2wCEAAkGBxAQDw8PEBQUDw8UFBcVFBAQFBQQEQ8PFxQXFhYVFRUYHCggGBolHRUVITEiMSkrLy4uGR8zODMsNygtLisBCgoKDg0OGhAQGy0mICUsLSw3LjA3Ny4sNDQ0LDIuNSwsLCwtLC0tLCwsLCwsNC8sLCwsLCwvLCwsLCw3LCw0LP/AABEIAMIBAwMBIgACEQEDEQH/xAAcAAEAAQUBAQAAAAAAAAAAAAAAAQIDBAUGBwj/xABHEAABAwIDBQMIBggEBgMAAAABAAIDBBEFEiEGEzFBUWFxgQcUIjJCQ5GhIzNSYpKxFiQ0coKiwdEVc4PwF2OywuHxJUSj/8QAGwEBAAMBAQEBAAAAAAAAAAAAAAIDBAEFBgf/xAAwEQACAgECAwUHBAMAAAAAAAAAAQIDEQQhEjFRBRNBcdEUIjKRobHwI0Jh4RWBwf/aAAwDAQACEQMRAD8A9qLyoWHiOK01MM1RNFTt6zSMj/6iFrv0rp3aU7KirNrg09PK6M90zw2L+ZAb5Fof8RxGS26o2QA8XVtS0PaOu7p2yA92cJ/huISfW1rYR9mipmMcB0z1Blv35QgNxV1LImOkkIYxouXHl/c9i0WE1hxBz3lwZTMNm07XDeS6mzprG4bobN4GxvcDXjcfomy1zaVstROM7Y3Onnkla6UkBxEd92217aNGoK6HHtjzC5ldg4ZS10LcphADIK+EamKYCwzdH8b8TwLalLik+iNs6+4qi38Ut/Jer+h2gFtBoOgUrSbKbSw4hC57AYpozknppNJaaYcWvHTQ2PPvuBulaYgpREAREQEoiIAiIgCIoQEooRAEuiIAihEAUq1PO2NrnvIaxouXHQALxbbXbuerkfFA50NIPRs05XTD7TyNbH7PDrdVW3RrW5v0HZ9usnww2S5vp/Z6DtNt/SUeZjD5zOPdxEZWn78nAdwuexeU7R7XVlcSJX5YuUEd2xjvHFx7TfwWhRebZfOfkfaaLsnT6XdLMur/AOdPzcIiKk9QIoJtxWPJVdPiupNkJ2RhzZkIteZT1RT7tmb2yPQ9a2PfLS1kuFmnooq6JocySWLK/EINfpmTtF3u0ub68eYdbt34zXR/W0TnD7UErZL9zbXVG2uy4r4WOjduK6A7ylqW6OhlGtiebHWAI8eSsbC7VOrWS09SzzfEqY5KmnOmvKWPqx3HsvzBBPrcPRn52rl+6Kf0+2C+3bOmByytmp3dJYz/ANtz8lsqXHqSS2SeO55OcGH4OsVmVZjDCZsgj5mXKGeObRcjVx4PP9SDOTcB2HMlnbftdE0xjxsue+uhNPTy5pry39Puc1hL7YlGXG/6zqepLyL/ABK9ZXmTdk6x0rXU8boWNcCHVr4o3aG4IEBkv4hp7F2po66S+8qWQNPAUsA3jf8AUnc9rvwBRpi45TL+0La7XFwedsGp2s2ZmdMMTw0iLE4xYtOkVfCOMMw66aO5aajQt2GyO1MOIxOcwGGoiOSopZNJaaYXBa4cxcGzra2PAggXv0chdrM6aqNrETzSOjd3wtIi/kWwoqCGBoZBHHCwcGRMbG0eDQFcecZCLQnFH1U7qelOWJn11SNbfci5ZjY+lysbclu4IWsaGtFgO8knqSdSe1cTzyLJ1uGOLn09S4iIulYRQiAlQiIAiKEBKhEQBFCIAokkDQXOIDQLknQADmUc4AEnQDUk6ABee7YbR720UR+hvrb3pvz+70+PdTdcq45ZOEHJml8pO1ZnAp4jaI69C9o0u4dpvYdhXnq2WPhxlzn1SABbgLX0WsXlSk5PLP0LsmmFeljweO78/wCuRKKLqzLUgcNSuJNm+c4xWWy8SrElSBw1WLJKXcVQrFX1MVmrb2iVvkJ4qhEVmDG5N7sIiID61WjxTZSlqaqOsdvI6ljHR72nlfTvfG72XuYQSBrbXS/ct4oc6wJsTbkNSe4L1D4Q1lPs5RMc1+4Y+RvCae9RMP8AVlLn/NbVcbtjtlPRsY6CkfMCSJHzbyBsA0s/1CHt43s4HQcb6WaWulqgDJi0MDXexQwMgdb/ADKkyH4NCjxR6lvc2Yzws7cmwudB1PALR1m2GHROMZqY5JR7mAmpmv8A5cQc75LGh2OoJPSl3mIHjmrKiSrbfsjc7djwaFv6OjigaGQxshYNAyJjY2gdzQApFZoztHUSfstBUydJKkx0MXiJCZLf6a5/azGMTjaIpXUtPvWm8dPvZ5Wx8LmZ+QC+o0ZyOq9DXlG205fXVF/ZsxvY0MB/Mk+KpulwxN3ZtKsu35LczxgGI0VPT19BNLUStbvJ8OlLRDUxva0ubGGtGWUBosdT0+y7s9mNoafEadtTTuJbfK+N2kkEo9aORvJw+fEaLZQWyttwyi3dZcVtPs7UUtQ7F8JA85t+tUXCPEYhqSAOEw1IPPvuHWxWFgx2Tc5uT8WdyoWp2X2ip8Rp21FOTb1Xxu0kglHrRyN5OHz4hbZdIBEUICVCIgCKEQBFChASououuI2x2lFnU8J9Hg949s6+g09Op52sq7bVXHLJwi5PCLW1m0wkJgiP0IPpuHvrey37v5rjpJx3nprw6cOisyy6349R/wCuf9/BWd6R04cQNAOz/wBcl5Mpub4pGxRUVhFUrxy4feA14cAb2FuzksQ0setg23G7gQB2ac/99VcNuIPHmRYk9Gj/AGe5Y9ROQ12h9EF1uIFhfUJgsrssi8Qk15bGhxWVu8LWeq3S/wBp3M/08FgqSVCuSwfSxyopN5CIi6dCIiHQiIgPrZEUr0z4Uolja9rmPAcxwLXNcLtc0ixBB4gheUPw+LAazdVDGzYHVP8AopZWh7sNqHewXnURnv4C/EOzetLDxfDIauCWmqGCSGRuVzDzHIg8iDYg8iAUaydjJxeUzUTbG0bvSjzwk6h0Mh8CM19Fju2fr4v2etc4cmT3PzOYfJc/svismDVTcFxCTNSuucPrZDZro7/USOOgLbgDpoOBauuO11ETaGR1Y69rUUclYA7o50TS1vHmQod3E0LV2+Lz57/c1UmJ4vT/AFsDZ2j2mNzE/gOn4Vx2N13nFRJMWbsutmZfNZwaGnkOi9GGJ18v1NEIRf1q6dkZt1EcAlJ7iWrErtl56uxrKhosbgUdPHCcv2TLMZHEd2VVzqbWMmrT6+FcuJwSfVenI2uz1aJKKCUkAbsBxJsA5nouue8FY8m1tDctjl86eDYso2SVjmu6OELXZfGyt0uxeHsABgE9jmHnTnVIa7q1shLWnuAW+jYGgNaA1o4NaLAdwCujnG559ji5tx5ZPPJ8GrXYi3EcMp3UD3m1UytfHHBXRfa3UJe9snRxAOvDjf0RFzW220Yo4sjXBszwbFxA3bOb9efIePRJSUVlnaqpWzUI82baTEgZvN4hvJRYvPsQNPAvP2jybxPYNVnLnthqikfS/qszKkhx30jHZiZzq65OvceYXQlI5xuLOFSxHl16hQihdKwouhUEoBdRdQSuV2u2kEIMEJ+lPrPHuh0/ePyULLFBZZKMXJ4Ra2w2kyA00LvSOkj2+yObG/e7eX5ef1E3Dp8zpwtyt/RU1M5Nzc3vzN+HEXWDIbacOwHX/wALypzlY+JmyMVFYRVK/t7wOStXvwueYA4X7ShPM/1J7O9WpH5jpe3IG1vh/RcwMmRHcAnSx0JFifxXsPiseYFzXsF7EEaaNBI0JPNVXPUE8tbadn9lafIdNbD8Nu1TwFLDyjmnNIJB0I4g8ioW6qaZkmvtdQeX9VhPw8gXDgR23BUz3atfVJe88MwkWQ6jkHL5hRFSuPH0R811LJpV9bWU8lhZMNG48fRHz/8ACy4IALBouToLaucenauxwLYOpns+b9Vi+8LyuHYz2fG3cpxryZrtWoLLeDjhRs6X70XskOwuHNaGmN0hHF7pJA53acpA+SK7uWef/kq/5/P9nfIiLSeISiIgMatoIZw0TRRzBjszRKxsgY+xGZocDY2J1WQ0AAAaAcANAPBStHjuJ1UcUop6aR0wad09zWSwl/LO1kgflPxHQ8FxvBKMXJ4RvFj12IQ07c88scDB7Ur2xt+LiF5ZhGNzVm8ZimIVNFM19n0lFG2ma1ulvpQ10pBHHVp17iepwjBMCD94xsE8x13tU81ExPW85JHhZcU4vxLJae2O7izKdt7RvJbSNnxF40tRQPlZftlIEY/Eo/xHGZ/qaSnoW39eunM0luu5g0v2F66dlrDLbLyy8LdllUpFJyp2YrJv2zEqhzb33VE1lBGB0zNzSEfxritn8Mp34lGGMvGZi4bxzpnua27gXPkJc4kNHNeq4mSIJy31t2+3fkNl5fshIG11MeWYj8THNH5rPc/eij1ez4fp2zXPGPozf7VbNT01QcXwgAVQH6zRjSLEIhx0HCUcjz7+PQ7K7S0+JU4qICQQcskTtJIJebHjke3mtyuE2s2aqKeoOL4SAKsD9ZpOEeIRDU6D3nbz7+Og8o7oqkrT7J7TU+JU4ngJBByywu0kp5ebHj8jzW4KApJVBcpcVxm322bMPj3cZDqt49FvERt+24fkOfcoykorLLaaZ3TUIcy5tltgylc2mjINS/iRruG2uCfvHkPHpfzyrqMxuSSSSbm5OvG56riamve+QyucXSF2Yucbkuve5W+ixBsjQ8adRzB6LzbnKbyz1dTpI6eMeDfq/wCTKkk1Hy5AeHxVpzu3rqPyWO+pAvfRXIqeaT6uOR/a1jiPiBZcUWYWxJJcf7At3Ky6ZbKDZmtf7vIOr3sb8r3+S2EGw0zvrJYmfuh0ht45fzViqk/Ai5o5vffHr0VG8v2+C7iDYSDTeTSv7GBkYPxDvzW0ptk6Bnus5/5j3u+V7fJWKiRB2I8vfUW4/G4CvwU08v1cUkn+XG54+IBXrtLQ08X1cMUfaxjWn4gLN3qsWn6sj3h5TS7H4hKfqt2PtSuaweI9b5Lo8N8nI0NTMT9yEW/nd/YLtRIqg9WKqKLfbLOHhjt5GPhOB0tLrBE1jrW3hu+Qj991z4LZ51jB6qD1algzSk5PLZkZkVjMiHDpUREAupUIgJRQpQHCeUXZKWZ0eJ4fZuJ04vlIBbWQjjE8cza9uvDoRXsnJhmM0onbA2GZpyTwtvG+CYcQQ21weINtR0IIHcLzTbfBJ8NqnY9hjbn/AO/SDRlTD7UoA4OHEnr6X2r8aT5k4WTh8LaN9JsQGa01RLAel7j4tLT+asPpcZp/UkbUtHK7XG3bnAPwJXR7P43BXU0VVTuzxSD+JjvaY4cnA6ELKrayKBhkmkZDGOL5XNjaP4nEBQ7peGxoWts/fiXmvxnFnbSpiOSqpgL6H14SR2BwN1x0E27kbIz2HhzQePouuAfgvRpdrqSYFlNHNiY4WpoDLCTw1mkyw/zLQ1eytVVODo6eDC2c88rqqQjthjAjae6QqqdU345Num11EMpw4c9N18jv4JRIxr26tcA4Hq0i4WDiuPUlLYVE8ULjwY97Q937rPWd4Bail2O+jbFUVdXPG0WETJDSQga6WgyvI14F7lt8LwOkpb+bQRQE8XRsaHuP3n+s7xK0I8iWMvHI8+xSmmkr48SwOCoZO42qTPEaSiq4eJLxMWvLvvNYevEa+mxOcWtLwGuIGZoOYNdbUB1hfvsFWSrb3AAk6AakngAunDHxKtjhjdJI7K0c+p5ADmexeRbQ7DS1NTLVuc9jZXZ90fSkjvyLibeHLhyXZUE5xGuMpv5rT6xtPB0h0a4jroT2WHaujniuq1ie75Gxuel92LxJrf0PH4dhqdvriV/e8AfygLY0uz9HH6sDf4i99/xFd/PRA8lhSYeFLgj0KJ32T+KTNBTxxx+pGxn7jGt/ILK84KzH0Csuo1LBUWhOVUJihpyo3SArEqrEitZFUGoC8JFWJFYAVQCAyBIrgkWMFUEBlCRVh6xQVWCgMnOisXRAdmihLoCUREAREQBQpRAcXQeTyOmnqX0tVU0dNO4PdSUxZGxrhxyvLS5gOvq5SBpfQW3FFshQRPEu4bNMPf1JdVzeEkxc4cTwtxW8VEkgaC5xDWjUucQAB1JPBAVqFyuIeUPDIn7ps3nc2toaJjqp7iOI+jBaD3kLF/SHGKn9jw4UrCLtnxSXdG/bTx3ePigOzWvxbHKSkF6meKnHLevawnuaTc+C5w7KYhU3NficwYbHcYcxtGwdW73V7ge2y2GE7DYZTOzx00bpb33096iUu655CSD3WQGuPlAjmNsPpavESb2kiiMNPccjNLYD4FafabE8ZMX07aWhhl9DcxudU1PAl2aTRgHAaDmvSlwHlJlvNTs5Bjnfidb/ALFXa8QZs0FanfFPz+RpKDYuaooxVU1VNBXskL4SX2gzMuMrowLelcgnXloRcHpNi9rvPd5S1LPNcTg0npnaXt7yO/FhuOtrjiCCdhsI69C0dHvH81/6rC242P8APN3VUz/NsTg1gqG6Zre7k6tNyOdrniCQe1/AiGsbd889WdA9qtOYuf2M2s883lLUs82xODSendpmt7yPq03Btra44ggnpyxTMxhuiVp0AWcWKgtQGvdTKy6lWzLFBYgNQ6mVJhW3MatuhQGr3SbtbB0Ko3SAw8ikMWVuk3aAxg1VBqv7tTkQFnKivZEQHVoiIAiIgCIiAXREQBabFsDdO2RvnErWPBa6JzY5YnMIsWlhbqLdq3KhcaySjNxeV6/c8cldPsxK2JhBoal/ozOYTHHNwLXnNmYbAHjYgXGoK7X9Ja6MB01JnYRfeQklhadQQW5hbxXQY1hMNZTy0tQ0SQyCzhzHRzTycDqCvOdj8XnwWsGB4i4upXn9QrHaNLCdInHlqbW9k6eqWkQ4H4NmhaiL+OEX9PsdXTbdUrtHtkiPa0PA/Cb/ACW3pcepJbZJoyTwDnZHfhdYq/WYdBN9bGyTtc0Fw8eIWirdh6V+sZfCfunO34O1+a5+oujJr2WfPij9V6nTdq4Tyk05zU8vIhzCehBDh+bvgrcmyVdT600uYdGPdC4/wk5T8VqMZr60s3FXmtmBbvGBpzAH1Xga6E9VXZPMcNYNmj0yjap1zTXyfyOg8nFTdlRDzDg8dxGU/wDSPiuxIXlmylfuKuJx0Y76N37ruB8HZT4L1CrqI4mGSV7YoxxfI4MaB2uOgU6JZjgz9p1cF3F13OU252O893dVTP8ANcTg1gqW6Zre7k6tOvW1zxBINrYja/zwyUlUzzbFINJqd2me3vI+rToba2uOIIKzJNuKV5LKNs+JPBtaiiMkYP3p3WjA/iXP45stX4pUU9W5kOETQm7J2SGprC3WzHBmWO2vC7rajgTe48478tVBYrkTHBrQ453AAF1suZ1tTl5X6KSEBjlioLVkFqpLUBjlLK8WKgtQFotVBYsjKoyoDHyKMiyMqjKgLGRMivZUyoCzkRXsqIDdqVCICUUIgJRQiAlQiIAiIgC0W2ey8GKUj6WbQ+tHKBd0MttHDqORHMLeqEB5z5OtqJ45nYJipy18OkMrjcVkIHo2cfWdbgeLgNdQb+jFcj5RNim4pCx0bvN6+A5qeouW5XA3yOc3UNvqCNWmxHMFFs1iEzWiuxGUiwBioGNo2uI4l0tjI6/O2XuCA32LY3S0jc1VPFTjlvXtYXfutOp8FoZdrDUtLKKhqK9p95KwUlK4H/mT2Lh3NK2WEbJUFK7PDTsEvEzyXmnJPEmWQl3zW7KA86GwtVUSGSeSChjPuKJr5nAf5spyg9zLLfUuw1A1wkmY+umHvq+R1W7wa/0G+DQumULiilyLJ2zmkpNvBQ1gaA0ANaOAAsAOwIQqlBXSsoIUELnMa2+wykOSSoZJLewhp7zyF32bMuAe8hal20+L1Y/+Pw407CNKjE3bn/8ABpzdxuQgO3IVJC4HYHb99RM/DsSaKbEmOIAIyNm55QOTwPBw1C9BsgLZCpIV2ypsgLZCjKrllFkBbyqMqu2UWQFrKmVXLJZAWrKVXZEBs0REAREQBERAEREARQiAIiIAoKlQUAQrGxOqdDDLK2N87mNLhFFbeSW5NuQCexeZ4FtvimNuljw4UuHsj9d87jUVLWng9jMuU+Itfn1A9Te8NBc4hrRqXE2AHaTwXI4t5ScLgdu2TGsnPqw0TTUveegLfQv/ABLDZ5NI5yH4pV1OJv45HvMNOD1bEw+j4FdbhODUtI3JSwxU7Tx3TGsLv3iNXHvQHIf43j1Z+yUUeHRHhPiLyZC3sgZq13YQQp/4eyVOuK19TXdYIz5rTdxjZx79F3aIDU4Ns5RUQtS08UGlszGjeEdrz6R8StmVUoQHE+UbYOPE4xNERDiEQvFOPRz21DJCNbX4O4tPZcLVeTrbySWQ4XiYMGIxnIHSej5wRyPLeW8HDUdvpdlxPlH2CjxSMSxEQ18Y+im4B4GojkI1tfgeLT2XCA7Kyiy838nW3sj5ThWKAw4hGcjXyab8jg13LeW4Hg4ajXj6VZAUWUWVdksgKLKLKuyiyAosllXZRZAU2RVWUoDLREQBERALoiIAiIgCIiAIiIAoREAXkflJ2Ynw+p/x/CvQkYS6qhaLsc0+tIWjiw+2P4tNSPXEIvodR0OoIQGi2N2ogxSkZUw6H1ZIibuhltq09RzB5hbxeKbUYVUbN14xSgaXYbM4NqKcepHc+ofstOpY72TodDZ3ruB4vBW08VVTuzxSC4PNp5tcOTgdCEBnKFKICFClEBChVKLIDifKPsDHikQkjtDXxj6KbgHgaiOQjlfgeLT2XB0nk52+kMpwnFbw18ZyMkk0M5HBjzw3nCzuDxbn63XbQbcYbQ3FRUMEg91H9LLfoWMvl8bLzPa+Co2idC+iw2WAstbEKpzafNFqcpb7TQbEEFxHLibge2WUWWo2Roq2Ckjir5mVNQ3TeRhwuywsHOd67hr6VhfS+tydygKbKLKpEBTZRZVIgKUVShAZKKFKAIiIAiIgCIiAIiIAihEAREQBERAWa2ljmjfDK0SRPaWvY7VrmniCvFI3VGymJFrs82DVLtD6xYevZKwcftt7fV9xWt2gwWCuppKWobmieOI9ZjvZew8nA8P7IDMpalksbJYnCSN7Q5j2m7XsIuCCrq8R2VxyfZutfhWJOLqB5L4agBzmsBPrtAucp9puuV2vUnqJPKe+qcY8HoZ8Qde2+eNxTtNuJcfDQ5UB6MtJj21mH0APnVRHE4e7vnlP+m27vGy5L9Gcer9cQrm0EJ402HizrcwZL3H4nhbrAPJthVGQ5sAnlFjvqo795cNc1j6LTfmGhAaX/iJWVt24Ph0tQ3UCqqvoacEG1xrZw52zg9iHYrFq/XFMRdFEeNJh43bLdC8gX7iHd69HHTl+QRAc3gGwuGUNjT07N4Pey/TS36hz75fCy6NSoQEIpRAUotRje1NBRENqqiKFxIGQuzSamwJY27gO21gtsx4cA5pDmkAhwNw4HUEHmEBKhSiAhFKIC6iIgCIiAkIiICCiIgCKEQEoiIAiIgCIiAKERAaLajDYKh1C2eKOcCosBLG2QAGN9xZwPGw+AW8bG1gDWgNaNA1oAaB0AHBEQEqERAEREAREQBeeeW6vmgw3NBJJC4vALonujJaSLglpGiIgPn2kaHU9W9wDnjdkOOrgS/UgnqvoLyGTPfgzMznOyzSNbmJOVgy2aL8BqdO1EQHoKIiAIiID/9k="/>
          <p:cNvSpPr>
            <a:spLocks noChangeAspect="1" noChangeArrowheads="1"/>
          </p:cNvSpPr>
          <p:nvPr/>
        </p:nvSpPr>
        <p:spPr bwMode="auto">
          <a:xfrm>
            <a:off x="9005888"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AutoShape 4" descr="data:image/jpeg;base64,/9j/4AAQSkZJRgABAQAAAQABAAD/2wCEAAkGBxAQDw8PEBQUDw8UFBcVFBAQFBQQEQ8PFxQXFhYVFRUYHCggGBolHRUVITEiMSkrLy4uGR8zODMsNygtLisBCgoKDg0OGhAQGy0mICUsLSw3LjA3Ny4sNDQ0LDIuNSwsLCwtLC0tLCwsLCwsNC8sLCwsLCwvLCwsLCw3LCw0LP/AABEIAMIBAwMBIgACEQEDEQH/xAAcAAEAAQUBAQAAAAAAAAAAAAAAAQIDBAUGBwj/xABHEAABAwIDBQMIBggEBgMAAAABAAIDBBEFEiEGEzFBUWFxgQcUIjJCQ5GhIzNSYpKxFiQ0coKiwdEVc4PwF2OywuHxJUSj/8QAGwEBAAMBAQEBAAAAAAAAAAAAAAIDBAEFBgf/xAAwEQACAgECAwUHBAMAAAAAAAAAAQIDEQQhEjFRBRNBcdEUIjKRobHwI0Jh4RWBwf/aAAwDAQACEQMRAD8A9qLyoWHiOK01MM1RNFTt6zSMj/6iFrv0rp3aU7KirNrg09PK6M90zw2L+ZAb5Fof8RxGS26o2QA8XVtS0PaOu7p2yA92cJ/huISfW1rYR9mipmMcB0z1Blv35QgNxV1LImOkkIYxouXHl/c9i0WE1hxBz3lwZTMNm07XDeS6mzprG4bobN4GxvcDXjcfomy1zaVstROM7Y3Onnkla6UkBxEd92217aNGoK6HHtjzC5ldg4ZS10LcphADIK+EamKYCwzdH8b8TwLalLik+iNs6+4qi38Ut/Jer+h2gFtBoOgUrSbKbSw4hC57AYpozknppNJaaYcWvHTQ2PPvuBulaYgpREAREQEoiIAiIgCIoQEooRAEuiIAihEAUq1PO2NrnvIaxouXHQALxbbXbuerkfFA50NIPRs05XTD7TyNbH7PDrdVW3RrW5v0HZ9usnww2S5vp/Z6DtNt/SUeZjD5zOPdxEZWn78nAdwuexeU7R7XVlcSJX5YuUEd2xjvHFx7TfwWhRebZfOfkfaaLsnT6XdLMur/AOdPzcIiKk9QIoJtxWPJVdPiupNkJ2RhzZkIteZT1RT7tmb2yPQ9a2PfLS1kuFmnooq6JocySWLK/EINfpmTtF3u0ub68eYdbt34zXR/W0TnD7UErZL9zbXVG2uy4r4WOjduK6A7ylqW6OhlGtiebHWAI8eSsbC7VOrWS09SzzfEqY5KmnOmvKWPqx3HsvzBBPrcPRn52rl+6Kf0+2C+3bOmByytmp3dJYz/ANtz8lsqXHqSS2SeO55OcGH4OsVmVZjDCZsgj5mXKGeObRcjVx4PP9SDOTcB2HMlnbftdE0xjxsue+uhNPTy5pry39Puc1hL7YlGXG/6zqepLyL/ABK9ZXmTdk6x0rXU8boWNcCHVr4o3aG4IEBkv4hp7F2po66S+8qWQNPAUsA3jf8AUnc9rvwBRpi45TL+0La7XFwedsGp2s2ZmdMMTw0iLE4xYtOkVfCOMMw66aO5aajQt2GyO1MOIxOcwGGoiOSopZNJaaYXBa4cxcGzra2PAggXv0chdrM6aqNrETzSOjd3wtIi/kWwoqCGBoZBHHCwcGRMbG0eDQFcecZCLQnFH1U7qelOWJn11SNbfci5ZjY+lysbclu4IWsaGtFgO8knqSdSe1cTzyLJ1uGOLn09S4iIulYRQiAlQiIAiKEBKhEQBFCIAokkDQXOIDQLknQADmUc4AEnQDUk6ABee7YbR720UR+hvrb3pvz+70+PdTdcq45ZOEHJml8pO1ZnAp4jaI69C9o0u4dpvYdhXnq2WPhxlzn1SABbgLX0WsXlSk5PLP0LsmmFeljweO78/wCuRKKLqzLUgcNSuJNm+c4xWWy8SrElSBw1WLJKXcVQrFX1MVmrb2iVvkJ4qhEVmDG5N7sIiID61WjxTZSlqaqOsdvI6ljHR72nlfTvfG72XuYQSBrbXS/ct4oc6wJsTbkNSe4L1D4Q1lPs5RMc1+4Y+RvCae9RMP8AVlLn/NbVcbtjtlPRsY6CkfMCSJHzbyBsA0s/1CHt43s4HQcb6WaWulqgDJi0MDXexQwMgdb/ADKkyH4NCjxR6lvc2Yzws7cmwudB1PALR1m2GHROMZqY5JR7mAmpmv8A5cQc75LGh2OoJPSl3mIHjmrKiSrbfsjc7djwaFv6OjigaGQxshYNAyJjY2gdzQApFZoztHUSfstBUydJKkx0MXiJCZLf6a5/azGMTjaIpXUtPvWm8dPvZ5Wx8LmZ+QC+o0ZyOq9DXlG205fXVF/ZsxvY0MB/Mk+KpulwxN3ZtKsu35LczxgGI0VPT19BNLUStbvJ8OlLRDUxva0ubGGtGWUBosdT0+y7s9mNoafEadtTTuJbfK+N2kkEo9aORvJw+fEaLZQWyttwyi3dZcVtPs7UUtQ7F8JA85t+tUXCPEYhqSAOEw1IPPvuHWxWFgx2Tc5uT8WdyoWp2X2ip8Rp21FOTb1Xxu0kglHrRyN5OHz4hbZdIBEUICVCIgCKEQBFChASououuI2x2lFnU8J9Hg949s6+g09Op52sq7bVXHLJwi5PCLW1m0wkJgiP0IPpuHvrey37v5rjpJx3nprw6cOisyy6349R/wCuf9/BWd6R04cQNAOz/wBcl5Mpub4pGxRUVhFUrxy4feA14cAb2FuzksQ0setg23G7gQB2ac/99VcNuIPHmRYk9Gj/AGe5Y9ROQ12h9EF1uIFhfUJgsrssi8Qk15bGhxWVu8LWeq3S/wBp3M/08FgqSVCuSwfSxyopN5CIi6dCIiHQiIgPrZEUr0z4Uolja9rmPAcxwLXNcLtc0ixBB4gheUPw+LAazdVDGzYHVP8AopZWh7sNqHewXnURnv4C/EOzetLDxfDIauCWmqGCSGRuVzDzHIg8iDYg8iAUaydjJxeUzUTbG0bvSjzwk6h0Mh8CM19Fju2fr4v2etc4cmT3PzOYfJc/svismDVTcFxCTNSuucPrZDZro7/USOOgLbgDpoOBauuO11ETaGR1Y69rUUclYA7o50TS1vHmQod3E0LV2+Lz57/c1UmJ4vT/AFsDZ2j2mNzE/gOn4Vx2N13nFRJMWbsutmZfNZwaGnkOi9GGJ18v1NEIRf1q6dkZt1EcAlJ7iWrErtl56uxrKhosbgUdPHCcv2TLMZHEd2VVzqbWMmrT6+FcuJwSfVenI2uz1aJKKCUkAbsBxJsA5nouue8FY8m1tDctjl86eDYso2SVjmu6OELXZfGyt0uxeHsABgE9jmHnTnVIa7q1shLWnuAW+jYGgNaA1o4NaLAdwCujnG559ji5tx5ZPPJ8GrXYi3EcMp3UD3m1UytfHHBXRfa3UJe9snRxAOvDjf0RFzW220Yo4sjXBszwbFxA3bOb9efIePRJSUVlnaqpWzUI82baTEgZvN4hvJRYvPsQNPAvP2jybxPYNVnLnthqikfS/qszKkhx30jHZiZzq65OvceYXQlI5xuLOFSxHl16hQihdKwouhUEoBdRdQSuV2u2kEIMEJ+lPrPHuh0/ePyULLFBZZKMXJ4Ra2w2kyA00LvSOkj2+yObG/e7eX5ef1E3Dp8zpwtyt/RU1M5Nzc3vzN+HEXWDIbacOwHX/wALypzlY+JmyMVFYRVK/t7wOStXvwueYA4X7ShPM/1J7O9WpH5jpe3IG1vh/RcwMmRHcAnSx0JFifxXsPiseYFzXsF7EEaaNBI0JPNVXPUE8tbadn9lafIdNbD8Nu1TwFLDyjmnNIJB0I4g8ioW6qaZkmvtdQeX9VhPw8gXDgR23BUz3atfVJe88MwkWQ6jkHL5hRFSuPH0R811LJpV9bWU8lhZMNG48fRHz/8ACy4IALBouToLaucenauxwLYOpns+b9Vi+8LyuHYz2fG3cpxryZrtWoLLeDjhRs6X70XskOwuHNaGmN0hHF7pJA53acpA+SK7uWef/kq/5/P9nfIiLSeISiIgMatoIZw0TRRzBjszRKxsgY+xGZocDY2J1WQ0AAAaAcANAPBStHjuJ1UcUop6aR0wad09zWSwl/LO1kgflPxHQ8FxvBKMXJ4RvFj12IQ07c88scDB7Ur2xt+LiF5ZhGNzVm8ZimIVNFM19n0lFG2ma1ulvpQ10pBHHVp17iepwjBMCD94xsE8x13tU81ExPW85JHhZcU4vxLJae2O7izKdt7RvJbSNnxF40tRQPlZftlIEY/Eo/xHGZ/qaSnoW39eunM0luu5g0v2F66dlrDLbLyy8LdllUpFJyp2YrJv2zEqhzb33VE1lBGB0zNzSEfxritn8Mp34lGGMvGZi4bxzpnua27gXPkJc4kNHNeq4mSIJy31t2+3fkNl5fshIG11MeWYj8THNH5rPc/eij1ez4fp2zXPGPozf7VbNT01QcXwgAVQH6zRjSLEIhx0HCUcjz7+PQ7K7S0+JU4qICQQcskTtJIJebHjke3mtyuE2s2aqKeoOL4SAKsD9ZpOEeIRDU6D3nbz7+Og8o7oqkrT7J7TU+JU4ngJBByywu0kp5ebHj8jzW4KApJVBcpcVxm322bMPj3cZDqt49FvERt+24fkOfcoykorLLaaZ3TUIcy5tltgylc2mjINS/iRruG2uCfvHkPHpfzyrqMxuSSSSbm5OvG56riamve+QyucXSF2Yucbkuve5W+ixBsjQ8adRzB6LzbnKbyz1dTpI6eMeDfq/wCTKkk1Hy5AeHxVpzu3rqPyWO+pAvfRXIqeaT6uOR/a1jiPiBZcUWYWxJJcf7At3Ky6ZbKDZmtf7vIOr3sb8r3+S2EGw0zvrJYmfuh0ht45fzViqk/Ai5o5vffHr0VG8v2+C7iDYSDTeTSv7GBkYPxDvzW0ptk6Bnus5/5j3u+V7fJWKiRB2I8vfUW4/G4CvwU08v1cUkn+XG54+IBXrtLQ08X1cMUfaxjWn4gLN3qsWn6sj3h5TS7H4hKfqt2PtSuaweI9b5Lo8N8nI0NTMT9yEW/nd/YLtRIqg9WKqKLfbLOHhjt5GPhOB0tLrBE1jrW3hu+Qj991z4LZ51jB6qD1algzSk5PLZkZkVjMiHDpUREAupUIgJRQpQHCeUXZKWZ0eJ4fZuJ04vlIBbWQjjE8cza9uvDoRXsnJhmM0onbA2GZpyTwtvG+CYcQQ21weINtR0IIHcLzTbfBJ8NqnY9hjbn/AO/SDRlTD7UoA4OHEnr6X2r8aT5k4WTh8LaN9JsQGa01RLAel7j4tLT+asPpcZp/UkbUtHK7XG3bnAPwJXR7P43BXU0VVTuzxSD+JjvaY4cnA6ELKrayKBhkmkZDGOL5XNjaP4nEBQ7peGxoWts/fiXmvxnFnbSpiOSqpgL6H14SR2BwN1x0E27kbIz2HhzQePouuAfgvRpdrqSYFlNHNiY4WpoDLCTw1mkyw/zLQ1eytVVODo6eDC2c88rqqQjthjAjae6QqqdU345Num11EMpw4c9N18jv4JRIxr26tcA4Hq0i4WDiuPUlLYVE8ULjwY97Q937rPWd4Bail2O+jbFUVdXPG0WETJDSQga6WgyvI14F7lt8LwOkpb+bQRQE8XRsaHuP3n+s7xK0I8iWMvHI8+xSmmkr48SwOCoZO42qTPEaSiq4eJLxMWvLvvNYevEa+mxOcWtLwGuIGZoOYNdbUB1hfvsFWSrb3AAk6AakngAunDHxKtjhjdJI7K0c+p5ADmexeRbQ7DS1NTLVuc9jZXZ90fSkjvyLibeHLhyXZUE5xGuMpv5rT6xtPB0h0a4jroT2WHaujniuq1ie75Gxuel92LxJrf0PH4dhqdvriV/e8AfygLY0uz9HH6sDf4i99/xFd/PRA8lhSYeFLgj0KJ32T+KTNBTxxx+pGxn7jGt/ILK84KzH0Csuo1LBUWhOVUJihpyo3SArEqrEitZFUGoC8JFWJFYAVQCAyBIrgkWMFUEBlCRVh6xQVWCgMnOisXRAdmihLoCUREAREQBQpRAcXQeTyOmnqX0tVU0dNO4PdSUxZGxrhxyvLS5gOvq5SBpfQW3FFshQRPEu4bNMPf1JdVzeEkxc4cTwtxW8VEkgaC5xDWjUucQAB1JPBAVqFyuIeUPDIn7ps3nc2toaJjqp7iOI+jBaD3kLF/SHGKn9jw4UrCLtnxSXdG/bTx3ePigOzWvxbHKSkF6meKnHLevawnuaTc+C5w7KYhU3NficwYbHcYcxtGwdW73V7ge2y2GE7DYZTOzx00bpb33096iUu655CSD3WQGuPlAjmNsPpavESb2kiiMNPccjNLYD4FafabE8ZMX07aWhhl9DcxudU1PAl2aTRgHAaDmvSlwHlJlvNTs5Bjnfidb/ALFXa8QZs0FanfFPz+RpKDYuaooxVU1VNBXskL4SX2gzMuMrowLelcgnXloRcHpNi9rvPd5S1LPNcTg0npnaXt7yO/FhuOtrjiCCdhsI69C0dHvH81/6rC242P8APN3VUz/NsTg1gqG6Zre7k6tNyOdrniCQe1/AiGsbd889WdA9qtOYuf2M2s883lLUs82xODSendpmt7yPq03Btra44ggnpyxTMxhuiVp0AWcWKgtQGvdTKy6lWzLFBYgNQ6mVJhW3MatuhQGr3SbtbB0Ko3SAw8ikMWVuk3aAxg1VBqv7tTkQFnKivZEQHVoiIAiIgCIiAXREQBabFsDdO2RvnErWPBa6JzY5YnMIsWlhbqLdq3KhcaySjNxeV6/c8cldPsxK2JhBoal/ozOYTHHNwLXnNmYbAHjYgXGoK7X9Ja6MB01JnYRfeQklhadQQW5hbxXQY1hMNZTy0tQ0SQyCzhzHRzTycDqCvOdj8XnwWsGB4i4upXn9QrHaNLCdInHlqbW9k6eqWkQ4H4NmhaiL+OEX9PsdXTbdUrtHtkiPa0PA/Cb/ACW3pcepJbZJoyTwDnZHfhdYq/WYdBN9bGyTtc0Fw8eIWirdh6V+sZfCfunO34O1+a5+oujJr2WfPij9V6nTdq4Tyk05zU8vIhzCehBDh+bvgrcmyVdT600uYdGPdC4/wk5T8VqMZr60s3FXmtmBbvGBpzAH1Xga6E9VXZPMcNYNmj0yjap1zTXyfyOg8nFTdlRDzDg8dxGU/wDSPiuxIXlmylfuKuJx0Y76N37ruB8HZT4L1CrqI4mGSV7YoxxfI4MaB2uOgU6JZjgz9p1cF3F13OU252O893dVTP8ANcTg1gqW6Zre7k6tOvW1zxBINrYja/zwyUlUzzbFINJqd2me3vI+rToba2uOIIKzJNuKV5LKNs+JPBtaiiMkYP3p3WjA/iXP45stX4pUU9W5kOETQm7J2SGprC3WzHBmWO2vC7rajgTe48478tVBYrkTHBrQ453AAF1suZ1tTl5X6KSEBjlioLVkFqpLUBjlLK8WKgtQFotVBYsjKoyoDHyKMiyMqjKgLGRMivZUyoCzkRXsqIDdqVCICUUIgJRQiAlQiIAiIgC0W2ey8GKUj6WbQ+tHKBd0MttHDqORHMLeqEB5z5OtqJ45nYJipy18OkMrjcVkIHo2cfWdbgeLgNdQb+jFcj5RNim4pCx0bvN6+A5qeouW5XA3yOc3UNvqCNWmxHMFFs1iEzWiuxGUiwBioGNo2uI4l0tjI6/O2XuCA32LY3S0jc1VPFTjlvXtYXfutOp8FoZdrDUtLKKhqK9p95KwUlK4H/mT2Lh3NK2WEbJUFK7PDTsEvEzyXmnJPEmWQl3zW7KA86GwtVUSGSeSChjPuKJr5nAf5spyg9zLLfUuw1A1wkmY+umHvq+R1W7wa/0G+DQumULiilyLJ2zmkpNvBQ1gaA0ANaOAAsAOwIQqlBXSsoIUELnMa2+wykOSSoZJLewhp7zyF32bMuAe8hal20+L1Y/+Pw407CNKjE3bn/8ABpzdxuQgO3IVJC4HYHb99RM/DsSaKbEmOIAIyNm55QOTwPBw1C9BsgLZCpIV2ypsgLZCjKrllFkBbyqMqu2UWQFrKmVXLJZAWrKVXZEBs0REAREQBERAEREARQiAIiIAoKlQUAQrGxOqdDDLK2N87mNLhFFbeSW5NuQCexeZ4FtvimNuljw4UuHsj9d87jUVLWng9jMuU+Itfn1A9Te8NBc4hrRqXE2AHaTwXI4t5ScLgdu2TGsnPqw0TTUveegLfQv/ABLDZ5NI5yH4pV1OJv45HvMNOD1bEw+j4FdbhODUtI3JSwxU7Tx3TGsLv3iNXHvQHIf43j1Z+yUUeHRHhPiLyZC3sgZq13YQQp/4eyVOuK19TXdYIz5rTdxjZx79F3aIDU4Ns5RUQtS08UGlszGjeEdrz6R8StmVUoQHE+UbYOPE4xNERDiEQvFOPRz21DJCNbX4O4tPZcLVeTrbySWQ4XiYMGIxnIHSej5wRyPLeW8HDUdvpdlxPlH2CjxSMSxEQ18Y+im4B4GojkI1tfgeLT2XCA7Kyiy838nW3sj5ThWKAw4hGcjXyab8jg13LeW4Hg4ajXj6VZAUWUWVdksgKLKLKuyiyAosllXZRZAU2RVWUoDLREQBERALoiIAiIgCIiAIiIAoREAXkflJ2Ynw+p/x/CvQkYS6qhaLsc0+tIWjiw+2P4tNSPXEIvodR0OoIQGi2N2ogxSkZUw6H1ZIibuhltq09RzB5hbxeKbUYVUbN14xSgaXYbM4NqKcepHc+ofstOpY72TodDZ3ruB4vBW08VVTuzxSC4PNp5tcOTgdCEBnKFKICFClEBChVKLIDifKPsDHikQkjtDXxj6KbgHgaiOQjlfgeLT2XB0nk52+kMpwnFbw18ZyMkk0M5HBjzw3nCzuDxbn63XbQbcYbQ3FRUMEg91H9LLfoWMvl8bLzPa+Co2idC+iw2WAstbEKpzafNFqcpb7TQbEEFxHLibge2WUWWo2Roq2Ckjir5mVNQ3TeRhwuywsHOd67hr6VhfS+tydygKbKLKpEBTZRZVIgKUVShAZKKFKAIiIAiIgCIiAIiIAihEAREQBERAWa2ljmjfDK0SRPaWvY7VrmniCvFI3VGymJFrs82DVLtD6xYevZKwcftt7fV9xWt2gwWCuppKWobmieOI9ZjvZew8nA8P7IDMpalksbJYnCSN7Q5j2m7XsIuCCrq8R2VxyfZutfhWJOLqB5L4agBzmsBPrtAucp9puuV2vUnqJPKe+qcY8HoZ8Qde2+eNxTtNuJcfDQ5UB6MtJj21mH0APnVRHE4e7vnlP+m27vGy5L9Gcer9cQrm0EJ402HizrcwZL3H4nhbrAPJthVGQ5sAnlFjvqo795cNc1j6LTfmGhAaX/iJWVt24Ph0tQ3UCqqvoacEG1xrZw52zg9iHYrFq/XFMRdFEeNJh43bLdC8gX7iHd69HHTl+QRAc3gGwuGUNjT07N4Pey/TS36hz75fCy6NSoQEIpRAUotRje1NBRENqqiKFxIGQuzSamwJY27gO21gtsx4cA5pDmkAhwNw4HUEHmEBKhSiAhFKIC6iIgCIiAkIiICCiIgCKEQEoiIAiIgCIiAKERAaLajDYKh1C2eKOcCosBLG2QAGN9xZwPGw+AW8bG1gDWgNaNA1oAaB0AHBEQEqERAEREAREQBeeeW6vmgw3NBJJC4vALonujJaSLglpGiIgPn2kaHU9W9wDnjdkOOrgS/UgnqvoLyGTPfgzMznOyzSNbmJOVgy2aL8BqdO1EQHoKIiAIiID/9k="/>
          <p:cNvSpPr>
            <a:spLocks noChangeAspect="1" noChangeArrowheads="1"/>
          </p:cNvSpPr>
          <p:nvPr/>
        </p:nvSpPr>
        <p:spPr bwMode="auto">
          <a:xfrm>
            <a:off x="9158288"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2" name="Picture 8" descr="http://moalleman.ir/forum/uploads/monthly_09_2013/post-29-0-48714100-137921765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0081" y="2492894"/>
            <a:ext cx="2082279" cy="14140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0520" y="3356992"/>
            <a:ext cx="3059832" cy="225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9654302"/>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עסקי - שיטות להערכות שווי</a:t>
            </a:r>
          </a:p>
        </p:txBody>
      </p:sp>
      <p:sp>
        <p:nvSpPr>
          <p:cNvPr id="35" name="מציין מיקום תוכן 2"/>
          <p:cNvSpPr txBox="1">
            <a:spLocks/>
          </p:cNvSpPr>
          <p:nvPr/>
        </p:nvSpPr>
        <p:spPr bwMode="auto">
          <a:xfrm>
            <a:off x="1692275" y="2317308"/>
            <a:ext cx="5759450" cy="2726920"/>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dirty="0">
                <a:solidFill>
                  <a:schemeClr val="tx2">
                    <a:lumMod val="50000"/>
                  </a:schemeClr>
                </a:solidFill>
                <a:latin typeface="David" panose="020E0502060401010101" pitchFamily="34" charset="-79"/>
                <a:cs typeface="David" panose="020E0502060401010101" pitchFamily="34" charset="-79"/>
              </a:rPr>
              <a:t>שיטה זו ניתנת לביצוע בחברות ציבוריות אשר מניותיהן נסחרת בבורסה. </a:t>
            </a:r>
            <a:endParaRPr lang="he-IL"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הערכת </a:t>
            </a:r>
            <a:r>
              <a:rPr lang="he-IL" dirty="0">
                <a:solidFill>
                  <a:schemeClr val="tx2">
                    <a:lumMod val="50000"/>
                  </a:schemeClr>
                </a:solidFill>
                <a:latin typeface="David" panose="020E0502060401010101" pitchFamily="34" charset="-79"/>
                <a:cs typeface="David" panose="020E0502060401010101" pitchFamily="34" charset="-79"/>
              </a:rPr>
              <a:t>השווי של חברה נגזרת ממחיר מניותיהן, במועד מסוים, או ממחיר ממוצע </a:t>
            </a:r>
            <a:endParaRPr lang="he-IL"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לתקופה </a:t>
            </a:r>
            <a:r>
              <a:rPr lang="he-IL" dirty="0">
                <a:solidFill>
                  <a:schemeClr val="tx2">
                    <a:lumMod val="50000"/>
                  </a:schemeClr>
                </a:solidFill>
                <a:latin typeface="David" panose="020E0502060401010101" pitchFamily="34" charset="-79"/>
                <a:cs typeface="David" panose="020E0502060401010101" pitchFamily="34" charset="-79"/>
              </a:rPr>
              <a:t>בבורסה</a:t>
            </a:r>
            <a:r>
              <a:rPr lang="he-IL" dirty="0" smtClean="0">
                <a:solidFill>
                  <a:schemeClr val="tx2">
                    <a:lumMod val="50000"/>
                  </a:schemeClr>
                </a:solidFill>
                <a:latin typeface="David" panose="020E0502060401010101" pitchFamily="34" charset="-79"/>
                <a:cs typeface="David" panose="020E0502060401010101" pitchFamily="34" charset="-79"/>
              </a:rPr>
              <a:t>.</a:t>
            </a:r>
            <a:endParaRPr lang="he-IL" dirty="0">
              <a:solidFill>
                <a:schemeClr val="tx2">
                  <a:lumMod val="50000"/>
                </a:schemeClr>
              </a:solidFill>
              <a:latin typeface="David" panose="020E0502060401010101" pitchFamily="34" charset="-79"/>
              <a:cs typeface="David" panose="020E0502060401010101" pitchFamily="34" charset="-79"/>
            </a:endParaRPr>
          </a:p>
        </p:txBody>
      </p:sp>
      <p:sp>
        <p:nvSpPr>
          <p:cNvPr id="16" name="Oval 28"/>
          <p:cNvSpPr>
            <a:spLocks noChangeArrowheads="1"/>
          </p:cNvSpPr>
          <p:nvPr/>
        </p:nvSpPr>
        <p:spPr bwMode="gray">
          <a:xfrm>
            <a:off x="3635896" y="1412776"/>
            <a:ext cx="1872208" cy="1368216"/>
          </a:xfrm>
          <a:prstGeom prst="ellipse">
            <a:avLst/>
          </a:prstGeom>
          <a:gradFill rotWithShape="1">
            <a:gsLst>
              <a:gs pos="0">
                <a:schemeClr val="tx2">
                  <a:lumMod val="50000"/>
                </a:schemeClr>
              </a:gs>
              <a:gs pos="100000">
                <a:schemeClr val="accent1">
                  <a:lumMod val="75000"/>
                </a:schemeClr>
              </a:gs>
            </a:gsLst>
            <a:lin ang="2700000" scaled="1"/>
          </a:gradFill>
          <a:ln>
            <a:noFill/>
          </a:ln>
          <a:effectLst/>
          <a:scene3d>
            <a:camera prst="orthographicFront"/>
            <a:lightRig rig="threePt" dir="t"/>
          </a:scene3d>
          <a:sp3d>
            <a:bevelT w="114300" prst="hardEdge"/>
            <a:bevelB w="114300"/>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srgbClr val="FFFFFF"/>
              </a:solidFill>
              <a:effectLst/>
              <a:uLnTx/>
              <a:uFillTx/>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שווי </a:t>
            </a:r>
            <a:endParaRPr lang="he-IL" altLang="he-IL" sz="2000" b="1" dirty="0" smtClean="0">
              <a:solidFill>
                <a:schemeClr val="bg1"/>
              </a:solidFill>
              <a:latin typeface="David" panose="020E0502060401010101" pitchFamily="34" charset="-79"/>
              <a:cs typeface="David" panose="020E0502060401010101" pitchFamily="34" charset="-79"/>
            </a:endParaRPr>
          </a:p>
          <a:p>
            <a:pPr algn="ctr"/>
            <a:r>
              <a:rPr lang="he-IL" altLang="he-IL" sz="2000" b="1" dirty="0" smtClean="0">
                <a:solidFill>
                  <a:schemeClr val="bg1"/>
                </a:solidFill>
                <a:latin typeface="David" panose="020E0502060401010101" pitchFamily="34" charset="-79"/>
                <a:cs typeface="David" panose="020E0502060401010101" pitchFamily="34" charset="-79"/>
              </a:rPr>
              <a:t>שוק</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40983"/>
            <a:ext cx="3850774" cy="256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612757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defRPr/>
            </a:pPr>
            <a:r>
              <a:rPr lang="he-IL" dirty="0" smtClean="0"/>
              <a:t>דוגמא לחישוב מוניטין בעסק</a:t>
            </a:r>
          </a:p>
        </p:txBody>
      </p:sp>
      <p:sp>
        <p:nvSpPr>
          <p:cNvPr id="4" name="חץ למטה 3"/>
          <p:cNvSpPr/>
          <p:nvPr/>
        </p:nvSpPr>
        <p:spPr>
          <a:xfrm rot="5400000">
            <a:off x="4391819" y="408802"/>
            <a:ext cx="360362" cy="3303948"/>
          </a:xfrm>
          <a:prstGeom prst="downArrow">
            <a:avLst/>
          </a:prstGeom>
          <a:solidFill>
            <a:schemeClr val="accent2">
              <a:lumMod val="75000"/>
            </a:schemeClr>
          </a:solidFill>
          <a:ln w="3175">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 name="Rounded Rectangle 38"/>
          <p:cNvSpPr/>
          <p:nvPr/>
        </p:nvSpPr>
        <p:spPr>
          <a:xfrm>
            <a:off x="3441810" y="3688748"/>
            <a:ext cx="2268000" cy="648000"/>
          </a:xfrm>
          <a:prstGeom prst="roundRect">
            <a:avLst/>
          </a:prstGeom>
          <a:solidFill>
            <a:schemeClr val="bg1"/>
          </a:solidFill>
          <a:ln w="3175" cap="flat" cmpd="sng" algn="ctr">
            <a:no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pPr>
            <a:r>
              <a:rPr lang="he-IL" sz="2000" b="1" dirty="0">
                <a:solidFill>
                  <a:schemeClr val="tx2">
                    <a:lumMod val="50000"/>
                  </a:schemeClr>
                </a:solidFill>
                <a:latin typeface="David" panose="020E0502060401010101" pitchFamily="34" charset="-79"/>
                <a:cs typeface="David" panose="020E0502060401010101" pitchFamily="34" charset="-79"/>
              </a:rPr>
              <a:t>שווי הנכסים נטו</a:t>
            </a:r>
          </a:p>
          <a:p>
            <a:pPr algn="ctr" fontAlgn="auto">
              <a:spcBef>
                <a:spcPts val="0"/>
              </a:spcBef>
              <a:spcAft>
                <a:spcPts val="0"/>
              </a:spcAft>
            </a:pPr>
            <a:r>
              <a:rPr lang="he-IL" sz="2000" b="1" dirty="0">
                <a:solidFill>
                  <a:schemeClr val="tx2">
                    <a:lumMod val="50000"/>
                  </a:schemeClr>
                </a:solidFill>
                <a:latin typeface="David" panose="020E0502060401010101" pitchFamily="34" charset="-79"/>
                <a:cs typeface="David" panose="020E0502060401010101" pitchFamily="34" charset="-79"/>
              </a:rPr>
              <a:t>50 אלף </a:t>
            </a:r>
            <a:r>
              <a:rPr lang="he-IL" altLang="he-IL" sz="2000" b="1" dirty="0">
                <a:solidFill>
                  <a:schemeClr val="tx2">
                    <a:lumMod val="50000"/>
                  </a:schemeClr>
                </a:solidFill>
                <a:latin typeface="David" panose="020E0502060401010101" pitchFamily="34" charset="-79"/>
                <a:cs typeface="David" panose="020E0502060401010101" pitchFamily="34" charset="-79"/>
              </a:rPr>
              <a:t>₪</a:t>
            </a:r>
            <a:r>
              <a:rPr lang="he-IL" sz="2000" b="1" dirty="0">
                <a:solidFill>
                  <a:schemeClr val="tx2">
                    <a:lumMod val="50000"/>
                  </a:schemeClr>
                </a:solidFill>
                <a:latin typeface="David" panose="020E0502060401010101" pitchFamily="34" charset="-79"/>
                <a:cs typeface="David" panose="020E0502060401010101" pitchFamily="34" charset="-79"/>
              </a:rPr>
              <a:t> </a:t>
            </a:r>
          </a:p>
        </p:txBody>
      </p:sp>
      <p:sp>
        <p:nvSpPr>
          <p:cNvPr id="6" name="Rounded Rectangle 38"/>
          <p:cNvSpPr/>
          <p:nvPr/>
        </p:nvSpPr>
        <p:spPr>
          <a:xfrm>
            <a:off x="3441810" y="2505410"/>
            <a:ext cx="2268000" cy="648000"/>
          </a:xfrm>
          <a:prstGeom prst="roundRect">
            <a:avLst/>
          </a:prstGeom>
          <a:solidFill>
            <a:schemeClr val="bg1"/>
          </a:solidFill>
          <a:ln w="3175" cap="flat" cmpd="sng" algn="ctr">
            <a:no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sz="2000" b="1" dirty="0" smtClean="0">
                <a:solidFill>
                  <a:schemeClr val="tx2">
                    <a:lumMod val="50000"/>
                  </a:schemeClr>
                </a:solidFill>
                <a:latin typeface="David" panose="020E0502060401010101" pitchFamily="34" charset="-79"/>
                <a:cs typeface="David" panose="020E0502060401010101" pitchFamily="34" charset="-79"/>
              </a:rPr>
              <a:t>תמורה (שווי) </a:t>
            </a:r>
          </a:p>
          <a:p>
            <a:pPr algn="ctr" fontAlgn="auto">
              <a:spcBef>
                <a:spcPts val="0"/>
              </a:spcBef>
              <a:spcAft>
                <a:spcPts val="0"/>
              </a:spcAft>
              <a:defRPr/>
            </a:pPr>
            <a:r>
              <a:rPr lang="he-IL" sz="2000" b="1" dirty="0" smtClean="0">
                <a:solidFill>
                  <a:schemeClr val="tx2">
                    <a:lumMod val="50000"/>
                  </a:schemeClr>
                </a:solidFill>
                <a:latin typeface="David" panose="020E0502060401010101" pitchFamily="34" charset="-79"/>
                <a:cs typeface="David" panose="020E0502060401010101" pitchFamily="34" charset="-79"/>
              </a:rPr>
              <a:t>100 אלף </a:t>
            </a:r>
            <a:r>
              <a:rPr lang="he-IL" altLang="he-IL" sz="2000" dirty="0"/>
              <a:t>₪</a:t>
            </a:r>
            <a:r>
              <a:rPr lang="he-IL" sz="2000" b="1" dirty="0" smtClean="0">
                <a:solidFill>
                  <a:schemeClr val="tx2">
                    <a:lumMod val="50000"/>
                  </a:schemeClr>
                </a:solidFill>
                <a:latin typeface="David" panose="020E0502060401010101" pitchFamily="34" charset="-79"/>
                <a:cs typeface="David" panose="020E0502060401010101" pitchFamily="34" charset="-79"/>
              </a:rPr>
              <a:t> </a:t>
            </a:r>
            <a:endParaRPr lang="he-IL" sz="2000" b="1" dirty="0">
              <a:solidFill>
                <a:schemeClr val="tx2">
                  <a:lumMod val="50000"/>
                </a:schemeClr>
              </a:solidFill>
              <a:latin typeface="David" panose="020E0502060401010101" pitchFamily="34" charset="-79"/>
              <a:cs typeface="David" panose="020E0502060401010101" pitchFamily="34" charset="-79"/>
            </a:endParaRPr>
          </a:p>
        </p:txBody>
      </p:sp>
      <p:sp>
        <p:nvSpPr>
          <p:cNvPr id="8" name="Rounded Rectangle 38"/>
          <p:cNvSpPr/>
          <p:nvPr/>
        </p:nvSpPr>
        <p:spPr>
          <a:xfrm>
            <a:off x="3441810" y="4872086"/>
            <a:ext cx="2268000" cy="648000"/>
          </a:xfrm>
          <a:prstGeom prst="roundRect">
            <a:avLst/>
          </a:prstGeom>
          <a:solidFill>
            <a:schemeClr val="bg1"/>
          </a:solidFill>
          <a:ln w="3175" cap="flat" cmpd="sng" algn="ctr">
            <a:no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sz="2000" b="1" dirty="0">
                <a:solidFill>
                  <a:schemeClr val="tx2">
                    <a:lumMod val="50000"/>
                  </a:schemeClr>
                </a:solidFill>
                <a:latin typeface="David" panose="020E0502060401010101" pitchFamily="34" charset="-79"/>
                <a:cs typeface="David" panose="020E0502060401010101" pitchFamily="34" charset="-79"/>
              </a:rPr>
              <a:t>מוניטין </a:t>
            </a:r>
            <a:r>
              <a:rPr lang="he-IL" sz="2000" b="1" dirty="0" smtClean="0">
                <a:solidFill>
                  <a:schemeClr val="tx2">
                    <a:lumMod val="50000"/>
                  </a:schemeClr>
                </a:solidFill>
                <a:latin typeface="David" panose="020E0502060401010101" pitchFamily="34" charset="-79"/>
                <a:cs typeface="David" panose="020E0502060401010101" pitchFamily="34" charset="-79"/>
              </a:rPr>
              <a:t>החברה </a:t>
            </a:r>
            <a:r>
              <a:rPr lang="en-US" sz="2000" b="1" dirty="0">
                <a:solidFill>
                  <a:schemeClr val="tx2">
                    <a:lumMod val="50000"/>
                  </a:schemeClr>
                </a:solidFill>
                <a:latin typeface="David" panose="020E0502060401010101" pitchFamily="34" charset="-79"/>
                <a:cs typeface="David" panose="020E0502060401010101" pitchFamily="34" charset="-79"/>
              </a:rPr>
              <a:t>(</a:t>
            </a:r>
            <a:r>
              <a:rPr lang="en-US" sz="2000" b="1" dirty="0" err="1">
                <a:solidFill>
                  <a:schemeClr val="tx2">
                    <a:lumMod val="50000"/>
                  </a:schemeClr>
                </a:solidFill>
                <a:latin typeface="David" panose="020E0502060401010101" pitchFamily="34" charset="-79"/>
                <a:cs typeface="David" panose="020E0502060401010101" pitchFamily="34" charset="-79"/>
              </a:rPr>
              <a:t>p.n</a:t>
            </a:r>
            <a:r>
              <a:rPr lang="en-US" sz="2000" b="1" dirty="0" smtClean="0">
                <a:solidFill>
                  <a:schemeClr val="tx2">
                    <a:lumMod val="50000"/>
                  </a:schemeClr>
                </a:solidFill>
                <a:latin typeface="David" panose="020E0502060401010101" pitchFamily="34" charset="-79"/>
                <a:cs typeface="David" panose="020E0502060401010101" pitchFamily="34" charset="-79"/>
              </a:rPr>
              <a:t>)</a:t>
            </a:r>
            <a:r>
              <a:rPr lang="he-IL" sz="2000" b="1" dirty="0" smtClean="0">
                <a:solidFill>
                  <a:schemeClr val="tx2">
                    <a:lumMod val="50000"/>
                  </a:schemeClr>
                </a:solidFill>
                <a:latin typeface="David" panose="020E0502060401010101" pitchFamily="34" charset="-79"/>
                <a:cs typeface="David" panose="020E0502060401010101" pitchFamily="34" charset="-79"/>
              </a:rPr>
              <a:t> </a:t>
            </a:r>
          </a:p>
          <a:p>
            <a:pPr algn="ctr" fontAlgn="auto">
              <a:spcBef>
                <a:spcPts val="0"/>
              </a:spcBef>
              <a:spcAft>
                <a:spcPts val="0"/>
              </a:spcAft>
              <a:defRPr/>
            </a:pPr>
            <a:r>
              <a:rPr lang="he-IL" sz="2000" b="1" dirty="0" smtClean="0">
                <a:solidFill>
                  <a:schemeClr val="tx2">
                    <a:lumMod val="50000"/>
                  </a:schemeClr>
                </a:solidFill>
                <a:latin typeface="David" panose="020E0502060401010101" pitchFamily="34" charset="-79"/>
                <a:cs typeface="David" panose="020E0502060401010101" pitchFamily="34" charset="-79"/>
              </a:rPr>
              <a:t>50 </a:t>
            </a:r>
            <a:r>
              <a:rPr lang="he-IL" sz="2000" b="1" dirty="0">
                <a:solidFill>
                  <a:schemeClr val="tx2">
                    <a:lumMod val="50000"/>
                  </a:schemeClr>
                </a:solidFill>
                <a:latin typeface="David" panose="020E0502060401010101" pitchFamily="34" charset="-79"/>
                <a:cs typeface="David" panose="020E0502060401010101" pitchFamily="34" charset="-79"/>
              </a:rPr>
              <a:t>אלף </a:t>
            </a:r>
            <a:r>
              <a:rPr lang="he-IL" altLang="he-IL" sz="2000" b="1" dirty="0">
                <a:solidFill>
                  <a:schemeClr val="tx2">
                    <a:lumMod val="50000"/>
                  </a:schemeClr>
                </a:solidFill>
                <a:latin typeface="David" panose="020E0502060401010101" pitchFamily="34" charset="-79"/>
                <a:cs typeface="David" panose="020E0502060401010101" pitchFamily="34" charset="-79"/>
              </a:rPr>
              <a:t>₪</a:t>
            </a:r>
            <a:r>
              <a:rPr lang="he-IL" sz="2000" b="1" dirty="0">
                <a:solidFill>
                  <a:schemeClr val="tx2">
                    <a:lumMod val="50000"/>
                  </a:schemeClr>
                </a:solidFill>
                <a:latin typeface="David" panose="020E0502060401010101" pitchFamily="34" charset="-79"/>
                <a:cs typeface="David" panose="020E0502060401010101" pitchFamily="34" charset="-79"/>
              </a:rPr>
              <a:t> </a:t>
            </a:r>
          </a:p>
        </p:txBody>
      </p:sp>
      <p:sp>
        <p:nvSpPr>
          <p:cNvPr id="9" name="Rounded Rectangle 38"/>
          <p:cNvSpPr>
            <a:spLocks noChangeAspect="1"/>
          </p:cNvSpPr>
          <p:nvPr/>
        </p:nvSpPr>
        <p:spPr>
          <a:xfrm>
            <a:off x="6371318" y="1412776"/>
            <a:ext cx="1392012" cy="1296000"/>
          </a:xfrm>
          <a:prstGeom prst="ellipse">
            <a:avLst/>
          </a:prstGeom>
          <a:gradFill>
            <a:gsLst>
              <a:gs pos="0">
                <a:schemeClr val="accent1">
                  <a:lumMod val="50000"/>
                </a:schemeClr>
              </a:gs>
              <a:gs pos="50000">
                <a:schemeClr val="accent1">
                  <a:lumMod val="75000"/>
                </a:schemeClr>
              </a:gs>
              <a:gs pos="100000">
                <a:schemeClr val="tx2">
                  <a:lumMod val="50000"/>
                </a:schemeClr>
              </a:gs>
            </a:gsLst>
            <a:lin ang="5400000" scaled="0"/>
          </a:gradFill>
          <a:ln w="3175"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r>
              <a:rPr lang="he-IL" b="1" dirty="0" smtClean="0">
                <a:solidFill>
                  <a:schemeClr val="bg1"/>
                </a:solidFill>
                <a:latin typeface="David" panose="020E0502060401010101" pitchFamily="34" charset="-79"/>
                <a:cs typeface="David" panose="020E0502060401010101" pitchFamily="34" charset="-79"/>
              </a:rPr>
              <a:t>חברה א' (קונה)</a:t>
            </a:r>
            <a:endParaRPr lang="he-IL" b="1" dirty="0">
              <a:solidFill>
                <a:schemeClr val="bg1"/>
              </a:solidFill>
              <a:latin typeface="David" panose="020E0502060401010101" pitchFamily="34" charset="-79"/>
              <a:cs typeface="David" panose="020E0502060401010101" pitchFamily="34" charset="-79"/>
            </a:endParaRPr>
          </a:p>
        </p:txBody>
      </p:sp>
      <p:sp>
        <p:nvSpPr>
          <p:cNvPr id="10" name="Rounded Rectangle 38"/>
          <p:cNvSpPr>
            <a:spLocks noChangeAspect="1"/>
          </p:cNvSpPr>
          <p:nvPr/>
        </p:nvSpPr>
        <p:spPr>
          <a:xfrm>
            <a:off x="1331913" y="1412776"/>
            <a:ext cx="1392012" cy="1296000"/>
          </a:xfrm>
          <a:prstGeom prst="ellipse">
            <a:avLst/>
          </a:prstGeom>
          <a:gradFill>
            <a:gsLst>
              <a:gs pos="0">
                <a:schemeClr val="accent1">
                  <a:lumMod val="50000"/>
                </a:schemeClr>
              </a:gs>
              <a:gs pos="50000">
                <a:schemeClr val="accent1">
                  <a:lumMod val="75000"/>
                </a:schemeClr>
              </a:gs>
              <a:gs pos="100000">
                <a:schemeClr val="tx2">
                  <a:lumMod val="50000"/>
                </a:schemeClr>
              </a:gs>
            </a:gsLst>
            <a:lin ang="5400000" scaled="0"/>
          </a:gradFill>
          <a:ln w="3175"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r>
              <a:rPr lang="he-IL" b="1" dirty="0" smtClean="0">
                <a:solidFill>
                  <a:schemeClr val="bg1"/>
                </a:solidFill>
                <a:latin typeface="David" panose="020E0502060401010101" pitchFamily="34" charset="-79"/>
                <a:cs typeface="David" panose="020E0502060401010101" pitchFamily="34" charset="-79"/>
              </a:rPr>
              <a:t>חברה ב'</a:t>
            </a:r>
          </a:p>
          <a:p>
            <a:pPr algn="ctr" fontAlgn="auto">
              <a:spcBef>
                <a:spcPts val="0"/>
              </a:spcBef>
              <a:spcAft>
                <a:spcPts val="0"/>
              </a:spcAft>
              <a:defRPr/>
            </a:pPr>
            <a:r>
              <a:rPr lang="he-IL" b="1" dirty="0" smtClean="0">
                <a:solidFill>
                  <a:schemeClr val="bg1"/>
                </a:solidFill>
                <a:latin typeface="David" panose="020E0502060401010101" pitchFamily="34" charset="-79"/>
                <a:cs typeface="David" panose="020E0502060401010101" pitchFamily="34" charset="-79"/>
              </a:rPr>
              <a:t>(מוכר)</a:t>
            </a:r>
            <a:endParaRPr lang="he-IL" b="1" dirty="0">
              <a:solidFill>
                <a:schemeClr val="bg1"/>
              </a:solidFill>
              <a:latin typeface="David" panose="020E0502060401010101" pitchFamily="34" charset="-79"/>
              <a:cs typeface="David" panose="020E0502060401010101" pitchFamily="34" charset="-79"/>
            </a:endParaRPr>
          </a:p>
        </p:txBody>
      </p:sp>
      <p:cxnSp>
        <p:nvCxnSpPr>
          <p:cNvPr id="11" name="מחבר ישר 10"/>
          <p:cNvCxnSpPr>
            <a:stCxn id="5" idx="1"/>
            <a:endCxn id="10" idx="4"/>
          </p:cNvCxnSpPr>
          <p:nvPr/>
        </p:nvCxnSpPr>
        <p:spPr>
          <a:xfrm flipH="1" flipV="1">
            <a:off x="2027919" y="2708776"/>
            <a:ext cx="1413891" cy="1303972"/>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מחבר ישר 13"/>
          <p:cNvCxnSpPr>
            <a:endCxn id="10" idx="4"/>
          </p:cNvCxnSpPr>
          <p:nvPr/>
        </p:nvCxnSpPr>
        <p:spPr>
          <a:xfrm flipH="1" flipV="1">
            <a:off x="2027919" y="2708776"/>
            <a:ext cx="1463961" cy="2379262"/>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שווה 14"/>
          <p:cNvSpPr/>
          <p:nvPr/>
        </p:nvSpPr>
        <p:spPr>
          <a:xfrm>
            <a:off x="6120072" y="4259321"/>
            <a:ext cx="1044216" cy="792000"/>
          </a:xfrm>
          <a:prstGeom prst="mathEqual">
            <a:avLst/>
          </a:prstGeom>
          <a:solidFill>
            <a:schemeClr val="accent2">
              <a:lumMod val="75000"/>
            </a:schemeClr>
          </a:solidFill>
          <a:ln w="3175">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9" name="מחבר ישר 18"/>
          <p:cNvCxnSpPr/>
          <p:nvPr/>
        </p:nvCxnSpPr>
        <p:spPr>
          <a:xfrm flipH="1">
            <a:off x="3680333" y="4655321"/>
            <a:ext cx="1790955"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חיסור 22"/>
          <p:cNvSpPr/>
          <p:nvPr/>
        </p:nvSpPr>
        <p:spPr>
          <a:xfrm>
            <a:off x="6120072" y="3110089"/>
            <a:ext cx="1025607" cy="788318"/>
          </a:xfrm>
          <a:prstGeom prst="mathMinus">
            <a:avLst/>
          </a:prstGeom>
          <a:solidFill>
            <a:schemeClr val="accent2">
              <a:lumMod val="75000"/>
            </a:schemeClr>
          </a:solidFill>
          <a:ln w="3175">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מציין מיקום תוכן 2"/>
          <p:cNvSpPr txBox="1">
            <a:spLocks/>
          </p:cNvSpPr>
          <p:nvPr/>
        </p:nvSpPr>
        <p:spPr bwMode="auto">
          <a:xfrm>
            <a:off x="1692275" y="2317307"/>
            <a:ext cx="5759450" cy="3199255"/>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sz="2600" dirty="0">
                <a:solidFill>
                  <a:schemeClr val="tx2">
                    <a:lumMod val="50000"/>
                  </a:schemeClr>
                </a:solidFill>
                <a:latin typeface="David" panose="020E0502060401010101" pitchFamily="34" charset="-79"/>
                <a:cs typeface="David" panose="020E0502060401010101" pitchFamily="34" charset="-79"/>
              </a:rPr>
              <a:t>היוון ההכנסות העתידיות שיצמיח העסק. בדומה לשיטת היוון תזרימי </a:t>
            </a:r>
            <a:r>
              <a:rPr lang="he-IL" sz="2600" dirty="0" smtClean="0">
                <a:solidFill>
                  <a:schemeClr val="tx2">
                    <a:lumMod val="50000"/>
                  </a:schemeClr>
                </a:solidFill>
                <a:latin typeface="David" panose="020E0502060401010101" pitchFamily="34" charset="-79"/>
                <a:cs typeface="David" panose="020E0502060401010101" pitchFamily="34" charset="-79"/>
              </a:rPr>
              <a:t>המזומנים</a:t>
            </a:r>
            <a:r>
              <a:rPr lang="en-US" sz="2600" dirty="0" smtClean="0">
                <a:solidFill>
                  <a:schemeClr val="tx2">
                    <a:lumMod val="50000"/>
                  </a:schemeClr>
                </a:solidFill>
                <a:latin typeface="David" panose="020E0502060401010101" pitchFamily="34" charset="-79"/>
                <a:cs typeface="David" panose="020E0502060401010101" pitchFamily="34" charset="-79"/>
              </a:rPr>
              <a:t>(D.C.F</a:t>
            </a:r>
            <a:r>
              <a:rPr lang="en-US" sz="2600" dirty="0">
                <a:solidFill>
                  <a:schemeClr val="tx2">
                    <a:lumMod val="50000"/>
                  </a:schemeClr>
                </a:solidFill>
                <a:latin typeface="David" panose="020E0502060401010101" pitchFamily="34" charset="-79"/>
                <a:cs typeface="David" panose="020E0502060401010101" pitchFamily="34" charset="-79"/>
              </a:rPr>
              <a:t>) </a:t>
            </a:r>
            <a:r>
              <a:rPr lang="he-IL" sz="2600" dirty="0">
                <a:solidFill>
                  <a:schemeClr val="tx2">
                    <a:lumMod val="50000"/>
                  </a:schemeClr>
                </a:solidFill>
                <a:latin typeface="David" panose="020E0502060401010101" pitchFamily="34" charset="-79"/>
                <a:cs typeface="David" panose="020E0502060401010101" pitchFamily="34" charset="-79"/>
              </a:rPr>
              <a:t>המוניטין נגזר מיכולת העסק לייצר זרם מזומנים לבעליו, תוך התחשבות ברמת הסיכון </a:t>
            </a:r>
            <a:endParaRPr lang="he-IL" sz="2600"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sz="2600" dirty="0" smtClean="0">
                <a:solidFill>
                  <a:schemeClr val="tx2">
                    <a:lumMod val="50000"/>
                  </a:schemeClr>
                </a:solidFill>
                <a:latin typeface="David" panose="020E0502060401010101" pitchFamily="34" charset="-79"/>
                <a:cs typeface="David" panose="020E0502060401010101" pitchFamily="34" charset="-79"/>
              </a:rPr>
              <a:t>של </a:t>
            </a:r>
            <a:r>
              <a:rPr lang="he-IL" sz="2600" dirty="0">
                <a:solidFill>
                  <a:schemeClr val="tx2">
                    <a:lumMod val="50000"/>
                  </a:schemeClr>
                </a:solidFill>
                <a:latin typeface="David" panose="020E0502060401010101" pitchFamily="34" charset="-79"/>
                <a:cs typeface="David" panose="020E0502060401010101" pitchFamily="34" charset="-79"/>
              </a:rPr>
              <a:t>העסק/העיסוק.</a:t>
            </a:r>
          </a:p>
        </p:txBody>
      </p:sp>
      <p:sp>
        <p:nvSpPr>
          <p:cNvPr id="4" name="כותרת 3"/>
          <p:cNvSpPr>
            <a:spLocks noGrp="1"/>
          </p:cNvSpPr>
          <p:nvPr>
            <p:ph type="title"/>
          </p:nvPr>
        </p:nvSpPr>
        <p:spPr/>
        <p:txBody>
          <a:bodyPr/>
          <a:lstStyle/>
          <a:p>
            <a:r>
              <a:rPr lang="he-IL" dirty="0"/>
              <a:t>מוניטין אישי </a:t>
            </a:r>
            <a:r>
              <a:rPr lang="he-IL" dirty="0" smtClean="0"/>
              <a:t> - שיטות להערכות שווי</a:t>
            </a:r>
            <a:endParaRPr lang="he-IL" dirty="0"/>
          </a:p>
        </p:txBody>
      </p:sp>
      <p:sp>
        <p:nvSpPr>
          <p:cNvPr id="6" name="Oval 28"/>
          <p:cNvSpPr>
            <a:spLocks noChangeArrowheads="1"/>
          </p:cNvSpPr>
          <p:nvPr/>
        </p:nvSpPr>
        <p:spPr bwMode="gray">
          <a:xfrm>
            <a:off x="3635896" y="1412776"/>
            <a:ext cx="1872208" cy="1368216"/>
          </a:xfrm>
          <a:prstGeom prst="ellipse">
            <a:avLst/>
          </a:prstGeom>
          <a:gradFill rotWithShape="1">
            <a:gsLst>
              <a:gs pos="0">
                <a:srgbClr val="4D2460"/>
              </a:gs>
              <a:gs pos="100000">
                <a:schemeClr val="accent4"/>
              </a:gs>
            </a:gsLst>
            <a:lin ang="2700000" scaled="1"/>
          </a:gradFill>
          <a:ln>
            <a:noFill/>
          </a:ln>
          <a:effectLst/>
          <a:scene3d>
            <a:camera prst="orthographicFront"/>
            <a:lightRig rig="threePt" dir="t"/>
          </a:scene3d>
          <a:sp3d>
            <a:bevelT w="114300" prst="hardEdge"/>
            <a:bevelB w="114300"/>
          </a:sp3d>
        </p:spPr>
        <p:txBody>
          <a:bodyPr wrap="square" anchor="ctr">
            <a:noAutofit/>
          </a:bodyPr>
          <a:lstStyle/>
          <a:p>
            <a:pPr algn="l" rtl="0" fontAlgn="auto">
              <a:spcBef>
                <a:spcPts val="0"/>
              </a:spcBef>
              <a:spcAft>
                <a:spcPts val="0"/>
              </a:spcAft>
            </a:pPr>
            <a:endParaRPr lang="he-IL" kern="0">
              <a:solidFill>
                <a:srgbClr val="FFFFFF"/>
              </a:solidFill>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היוון ההכנסות העתידיות </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157810" y="4869159"/>
            <a:ext cx="3057051" cy="2034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79004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אישי </a:t>
            </a:r>
            <a:r>
              <a:rPr lang="he-IL" dirty="0" smtClean="0"/>
              <a:t> - שיטות להערכות שווי</a:t>
            </a:r>
            <a:endParaRPr lang="he-IL" dirty="0"/>
          </a:p>
        </p:txBody>
      </p:sp>
      <p:sp>
        <p:nvSpPr>
          <p:cNvPr id="35" name="מציין מיקום תוכן 2"/>
          <p:cNvSpPr txBox="1">
            <a:spLocks/>
          </p:cNvSpPr>
          <p:nvPr/>
        </p:nvSpPr>
        <p:spPr bwMode="auto">
          <a:xfrm>
            <a:off x="1692275" y="2317307"/>
            <a:ext cx="5759450" cy="3199255"/>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dirty="0">
                <a:solidFill>
                  <a:schemeClr val="tx2">
                    <a:lumMod val="50000"/>
                  </a:schemeClr>
                </a:solidFill>
                <a:latin typeface="David" panose="020E0502060401010101" pitchFamily="34" charset="-79"/>
                <a:cs typeface="David" panose="020E0502060401010101" pitchFamily="34" charset="-79"/>
              </a:rPr>
              <a:t>הרווחים העתידיים של העסק, המוערכים בהסתמך על ממוצע רווחיו בשנים קודמות. הקושי המעשי הינו בבחירת מספר השנים בו יוכפל ממוצע הרווחים. ניתן אמנם להשתמש, כאומדן, בממוצע ידוע של חיי עסקים מסוג מסוים במשק בזמן נתון, תוך עריכת התאמות לאופי העסק הנדון.</a:t>
            </a:r>
          </a:p>
        </p:txBody>
      </p:sp>
      <p:sp>
        <p:nvSpPr>
          <p:cNvPr id="24" name="Oval 28"/>
          <p:cNvSpPr>
            <a:spLocks noChangeArrowheads="1"/>
          </p:cNvSpPr>
          <p:nvPr/>
        </p:nvSpPr>
        <p:spPr bwMode="gray">
          <a:xfrm>
            <a:off x="3635896" y="1412776"/>
            <a:ext cx="1872208" cy="1368216"/>
          </a:xfrm>
          <a:prstGeom prst="ellipse">
            <a:avLst/>
          </a:prstGeom>
          <a:gradFill rotWithShape="1">
            <a:gsLst>
              <a:gs pos="0">
                <a:srgbClr val="4D2460"/>
              </a:gs>
              <a:gs pos="100000">
                <a:schemeClr val="accent4"/>
              </a:gs>
            </a:gsLst>
            <a:lin ang="2700000" scaled="1"/>
          </a:gradFill>
          <a:ln>
            <a:noFill/>
          </a:ln>
          <a:effectLst/>
          <a:scene3d>
            <a:camera prst="orthographicFront"/>
            <a:lightRig rig="threePt" dir="t"/>
          </a:scene3d>
          <a:sp3d>
            <a:bevelT w="114300" prst="hardEdge"/>
            <a:bevelB w="114300"/>
          </a:sp3d>
        </p:spPr>
        <p:txBody>
          <a:bodyPr wrap="square" anchor="ctr">
            <a:noAutofit/>
          </a:bodyPr>
          <a:lstStyle/>
          <a:p>
            <a:pPr algn="l" rtl="0" fontAlgn="auto">
              <a:spcBef>
                <a:spcPts val="0"/>
              </a:spcBef>
              <a:spcAft>
                <a:spcPts val="0"/>
              </a:spcAft>
            </a:pPr>
            <a:endParaRPr lang="he-IL" kern="0">
              <a:solidFill>
                <a:srgbClr val="FFFFFF"/>
              </a:solidFill>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חישוב רווח שנתי ממוצע </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157810" y="4869159"/>
            <a:ext cx="3057051" cy="2034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911677"/>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אישי </a:t>
            </a:r>
            <a:r>
              <a:rPr lang="he-IL" dirty="0" smtClean="0"/>
              <a:t> - שיטות להערכות שווי</a:t>
            </a:r>
            <a:endParaRPr lang="he-IL" dirty="0"/>
          </a:p>
        </p:txBody>
      </p:sp>
      <p:sp>
        <p:nvSpPr>
          <p:cNvPr id="35" name="מציין מיקום תוכן 2"/>
          <p:cNvSpPr txBox="1">
            <a:spLocks/>
          </p:cNvSpPr>
          <p:nvPr/>
        </p:nvSpPr>
        <p:spPr bwMode="auto">
          <a:xfrm>
            <a:off x="1692275" y="2317308"/>
            <a:ext cx="5759450" cy="3199256"/>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dirty="0">
                <a:solidFill>
                  <a:schemeClr val="tx2">
                    <a:lumMod val="50000"/>
                  </a:schemeClr>
                </a:solidFill>
                <a:latin typeface="David" panose="020E0502060401010101" pitchFamily="34" charset="-79"/>
                <a:cs typeface="David" panose="020E0502060401010101" pitchFamily="34" charset="-79"/>
              </a:rPr>
              <a:t>לפי נוסחה זו, הרווח המיוחס למוניטין הוא הפער שבין הרווח שהפיק העסק לבין </a:t>
            </a:r>
            <a:r>
              <a:rPr lang="he-IL" dirty="0" smtClean="0">
                <a:solidFill>
                  <a:schemeClr val="tx2">
                    <a:lumMod val="50000"/>
                  </a:schemeClr>
                </a:solidFill>
                <a:latin typeface="David" panose="020E0502060401010101" pitchFamily="34" charset="-79"/>
                <a:cs typeface="David" panose="020E0502060401010101" pitchFamily="34" charset="-79"/>
              </a:rPr>
              <a:t>הרווח </a:t>
            </a:r>
            <a:r>
              <a:rPr lang="he-IL" dirty="0">
                <a:solidFill>
                  <a:schemeClr val="tx2">
                    <a:lumMod val="50000"/>
                  </a:schemeClr>
                </a:solidFill>
                <a:latin typeface="David" panose="020E0502060401010101" pitchFamily="34" charset="-79"/>
                <a:cs typeface="David" panose="020E0502060401010101" pitchFamily="34" charset="-79"/>
              </a:rPr>
              <a:t>המקובל בענף. </a:t>
            </a:r>
            <a:r>
              <a:rPr lang="he-IL" dirty="0" smtClean="0">
                <a:solidFill>
                  <a:schemeClr val="tx2">
                    <a:lumMod val="50000"/>
                  </a:schemeClr>
                </a:solidFill>
                <a:latin typeface="David" panose="020E0502060401010101" pitchFamily="34" charset="-79"/>
                <a:cs typeface="David" panose="020E0502060401010101" pitchFamily="34" charset="-79"/>
              </a:rPr>
              <a:t>בבסיס </a:t>
            </a:r>
            <a:r>
              <a:rPr lang="he-IL" dirty="0">
                <a:solidFill>
                  <a:schemeClr val="tx2">
                    <a:lumMod val="50000"/>
                  </a:schemeClr>
                </a:solidFill>
                <a:latin typeface="David" panose="020E0502060401010101" pitchFamily="34" charset="-79"/>
                <a:cs typeface="David" panose="020E0502060401010101" pitchFamily="34" charset="-79"/>
              </a:rPr>
              <a:t>שיטה זו ניצבת ההנחה, כי בעוד שכל העסקים בענף מפיקים רווח אחיד, הרי שכל רווח עודף שיש לעסק כלשהו, </a:t>
            </a:r>
            <a:endParaRPr lang="he-IL"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יש </a:t>
            </a:r>
            <a:r>
              <a:rPr lang="he-IL" dirty="0">
                <a:solidFill>
                  <a:schemeClr val="tx2">
                    <a:lumMod val="50000"/>
                  </a:schemeClr>
                </a:solidFill>
                <a:latin typeface="David" panose="020E0502060401010101" pitchFamily="34" charset="-79"/>
                <a:cs typeface="David" panose="020E0502060401010101" pitchFamily="34" charset="-79"/>
              </a:rPr>
              <a:t>ליחסו למוניטין שלו.</a:t>
            </a:r>
          </a:p>
        </p:txBody>
      </p:sp>
      <p:sp>
        <p:nvSpPr>
          <p:cNvPr id="24" name="Oval 28"/>
          <p:cNvSpPr>
            <a:spLocks noChangeArrowheads="1"/>
          </p:cNvSpPr>
          <p:nvPr/>
        </p:nvSpPr>
        <p:spPr bwMode="gray">
          <a:xfrm>
            <a:off x="3635896" y="1412776"/>
            <a:ext cx="1872208" cy="1368216"/>
          </a:xfrm>
          <a:prstGeom prst="ellipse">
            <a:avLst/>
          </a:prstGeom>
          <a:gradFill rotWithShape="1">
            <a:gsLst>
              <a:gs pos="0">
                <a:srgbClr val="4D2460"/>
              </a:gs>
              <a:gs pos="100000">
                <a:schemeClr val="accent4"/>
              </a:gs>
            </a:gsLst>
            <a:lin ang="2700000" scaled="1"/>
          </a:gradFill>
          <a:ln>
            <a:noFill/>
          </a:ln>
          <a:effectLst/>
          <a:scene3d>
            <a:camera prst="orthographicFront"/>
            <a:lightRig rig="threePt" dir="t"/>
          </a:scene3d>
          <a:sp3d>
            <a:bevelT w="114300" prst="hardEdge"/>
            <a:bevelB w="114300"/>
          </a:sp3d>
        </p:spPr>
        <p:txBody>
          <a:bodyPr wrap="square" anchor="ctr">
            <a:noAutofit/>
          </a:bodyPr>
          <a:lstStyle/>
          <a:p>
            <a:pPr algn="l" rtl="0" fontAlgn="auto">
              <a:spcBef>
                <a:spcPts val="0"/>
              </a:spcBef>
              <a:spcAft>
                <a:spcPts val="0"/>
              </a:spcAft>
            </a:pPr>
            <a:endParaRPr lang="he-IL" kern="0">
              <a:solidFill>
                <a:srgbClr val="FFFFFF"/>
              </a:solidFill>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השיטה היחסית </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157810" y="4869159"/>
            <a:ext cx="3057051" cy="2034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91167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אישי </a:t>
            </a:r>
            <a:r>
              <a:rPr lang="he-IL" dirty="0" smtClean="0"/>
              <a:t> - שיטות להערכות שווי</a:t>
            </a:r>
            <a:endParaRPr lang="he-IL" dirty="0"/>
          </a:p>
        </p:txBody>
      </p:sp>
      <p:sp>
        <p:nvSpPr>
          <p:cNvPr id="35" name="מציין מיקום תוכן 2"/>
          <p:cNvSpPr txBox="1">
            <a:spLocks/>
          </p:cNvSpPr>
          <p:nvPr/>
        </p:nvSpPr>
        <p:spPr bwMode="auto">
          <a:xfrm>
            <a:off x="1692275" y="2317307"/>
            <a:ext cx="5759450" cy="3199255"/>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sz="2200" dirty="0">
                <a:solidFill>
                  <a:schemeClr val="tx2">
                    <a:lumMod val="50000"/>
                  </a:schemeClr>
                </a:solidFill>
                <a:latin typeface="David" panose="020E0502060401010101" pitchFamily="34" charset="-79"/>
                <a:cs typeface="David" panose="020E0502060401010101" pitchFamily="34" charset="-79"/>
              </a:rPr>
              <a:t>שיטה זו מתבססת במידה רבה על נתון עובדתי לפיו העסק נמכר וכי יש לו שווי. ממחיר התמורה </a:t>
            </a:r>
            <a:r>
              <a:rPr lang="he-IL" sz="2200" dirty="0" err="1">
                <a:solidFill>
                  <a:schemeClr val="tx2">
                    <a:lumMod val="50000"/>
                  </a:schemeClr>
                </a:solidFill>
                <a:latin typeface="David" panose="020E0502060401010101" pitchFamily="34" charset="-79"/>
                <a:cs typeface="David" panose="020E0502060401010101" pitchFamily="34" charset="-79"/>
              </a:rPr>
              <a:t>שנשתלמה</a:t>
            </a:r>
            <a:r>
              <a:rPr lang="he-IL" sz="2200" dirty="0">
                <a:solidFill>
                  <a:schemeClr val="tx2">
                    <a:lumMod val="50000"/>
                  </a:schemeClr>
                </a:solidFill>
                <a:latin typeface="David" panose="020E0502060401010101" pitchFamily="34" charset="-79"/>
                <a:cs typeface="David" panose="020E0502060401010101" pitchFamily="34" charset="-79"/>
              </a:rPr>
              <a:t> בגין העסק כולו מופחת ערך השוק של כל אחד מהנכסים האחרים, והיתרה, תיחשב כערכם של המוניטין ושל העסק כעסק חי. חסרונה של השיטה הוא בכך, כי במקרה בו לא ניתן להחיל את הנוסחה השיורית, דהיינו, בנסיבות בהן העסק לא נמכר.</a:t>
            </a:r>
          </a:p>
        </p:txBody>
      </p:sp>
      <p:sp>
        <p:nvSpPr>
          <p:cNvPr id="24" name="Oval 28"/>
          <p:cNvSpPr>
            <a:spLocks noChangeArrowheads="1"/>
          </p:cNvSpPr>
          <p:nvPr/>
        </p:nvSpPr>
        <p:spPr bwMode="gray">
          <a:xfrm>
            <a:off x="3635896" y="1412776"/>
            <a:ext cx="1872208" cy="1368216"/>
          </a:xfrm>
          <a:prstGeom prst="ellipse">
            <a:avLst/>
          </a:prstGeom>
          <a:gradFill rotWithShape="1">
            <a:gsLst>
              <a:gs pos="0">
                <a:srgbClr val="4D2460"/>
              </a:gs>
              <a:gs pos="100000">
                <a:schemeClr val="accent4"/>
              </a:gs>
            </a:gsLst>
            <a:lin ang="2700000" scaled="1"/>
          </a:gradFill>
          <a:ln>
            <a:noFill/>
          </a:ln>
          <a:effectLst/>
          <a:scene3d>
            <a:camera prst="orthographicFront"/>
            <a:lightRig rig="threePt" dir="t"/>
          </a:scene3d>
          <a:sp3d>
            <a:bevelT w="114300" prst="hardEdge"/>
            <a:bevelB w="114300"/>
          </a:sp3d>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srgbClr val="FFFFFF"/>
              </a:solidFill>
              <a:effectLst/>
              <a:uLnTx/>
              <a:uFillTx/>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השיטה השיורית </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157810" y="4869159"/>
            <a:ext cx="3057051" cy="2034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91167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מוניטין אישי</a:t>
            </a:r>
            <a:endParaRPr lang="he-IL" dirty="0"/>
          </a:p>
        </p:txBody>
      </p:sp>
      <p:graphicFrame>
        <p:nvGraphicFramePr>
          <p:cNvPr id="5" name="מציין מיקום תוכן 4"/>
          <p:cNvGraphicFramePr>
            <a:graphicFrameLocks noGrp="1" noChangeAspect="1"/>
          </p:cNvGraphicFramePr>
          <p:nvPr>
            <p:ph idx="1"/>
            <p:extLst>
              <p:ext uri="{D42A27DB-BD31-4B8C-83A1-F6EECF244321}">
                <p14:modId xmlns:p14="http://schemas.microsoft.com/office/powerpoint/2010/main" xmlns="" val="2622010953"/>
              </p:ext>
            </p:extLst>
          </p:nvPr>
        </p:nvGraphicFramePr>
        <p:xfrm>
          <a:off x="159266" y="1052736"/>
          <a:ext cx="8825469" cy="54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3520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84E53A6-01F5-43B7-8E43-7947F19F8D39}"/>
                                            </p:graphicEl>
                                          </p:spTgt>
                                        </p:tgtEl>
                                        <p:attrNameLst>
                                          <p:attrName>style.visibility</p:attrName>
                                        </p:attrNameLst>
                                      </p:cBhvr>
                                      <p:to>
                                        <p:strVal val="visible"/>
                                      </p:to>
                                    </p:set>
                                    <p:animEffect transition="in" filter="fade">
                                      <p:cBhvr>
                                        <p:cTn id="7" dur="500"/>
                                        <p:tgtEl>
                                          <p:spTgt spid="5">
                                            <p:graphicEl>
                                              <a:dgm id="{584E53A6-01F5-43B7-8E43-7947F19F8D3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794583C3-9595-423A-986F-91D373DEDCEF}"/>
                                            </p:graphicEl>
                                          </p:spTgt>
                                        </p:tgtEl>
                                        <p:attrNameLst>
                                          <p:attrName>style.visibility</p:attrName>
                                        </p:attrNameLst>
                                      </p:cBhvr>
                                      <p:to>
                                        <p:strVal val="visible"/>
                                      </p:to>
                                    </p:set>
                                    <p:animEffect transition="in" filter="fade">
                                      <p:cBhvr>
                                        <p:cTn id="10" dur="500"/>
                                        <p:tgtEl>
                                          <p:spTgt spid="5">
                                            <p:graphicEl>
                                              <a:dgm id="{794583C3-9595-423A-986F-91D373DEDCE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47F2198C-5FDC-47E4-9EB8-AC583695D6B8}"/>
                                            </p:graphicEl>
                                          </p:spTgt>
                                        </p:tgtEl>
                                        <p:attrNameLst>
                                          <p:attrName>style.visibility</p:attrName>
                                        </p:attrNameLst>
                                      </p:cBhvr>
                                      <p:to>
                                        <p:strVal val="visible"/>
                                      </p:to>
                                    </p:set>
                                    <p:animEffect transition="in" filter="fade">
                                      <p:cBhvr>
                                        <p:cTn id="15" dur="500"/>
                                        <p:tgtEl>
                                          <p:spTgt spid="5">
                                            <p:graphicEl>
                                              <a:dgm id="{47F2198C-5FDC-47E4-9EB8-AC583695D6B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860329DE-7D6F-476D-BBE4-82C393AE8AFB}"/>
                                            </p:graphicEl>
                                          </p:spTgt>
                                        </p:tgtEl>
                                        <p:attrNameLst>
                                          <p:attrName>style.visibility</p:attrName>
                                        </p:attrNameLst>
                                      </p:cBhvr>
                                      <p:to>
                                        <p:strVal val="visible"/>
                                      </p:to>
                                    </p:set>
                                    <p:animEffect transition="in" filter="fade">
                                      <p:cBhvr>
                                        <p:cTn id="18" dur="500"/>
                                        <p:tgtEl>
                                          <p:spTgt spid="5">
                                            <p:graphicEl>
                                              <a:dgm id="{860329DE-7D6F-476D-BBE4-82C393AE8AF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9EFFE7E0-A8E8-403A-87DD-77371BE1F6FD}"/>
                                            </p:graphicEl>
                                          </p:spTgt>
                                        </p:tgtEl>
                                        <p:attrNameLst>
                                          <p:attrName>style.visibility</p:attrName>
                                        </p:attrNameLst>
                                      </p:cBhvr>
                                      <p:to>
                                        <p:strVal val="visible"/>
                                      </p:to>
                                    </p:set>
                                    <p:animEffect transition="in" filter="fade">
                                      <p:cBhvr>
                                        <p:cTn id="23" dur="500"/>
                                        <p:tgtEl>
                                          <p:spTgt spid="5">
                                            <p:graphicEl>
                                              <a:dgm id="{9EFFE7E0-A8E8-403A-87DD-77371BE1F6F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418F8765-285E-4599-9305-781695D77532}"/>
                                            </p:graphicEl>
                                          </p:spTgt>
                                        </p:tgtEl>
                                        <p:attrNameLst>
                                          <p:attrName>style.visibility</p:attrName>
                                        </p:attrNameLst>
                                      </p:cBhvr>
                                      <p:to>
                                        <p:strVal val="visible"/>
                                      </p:to>
                                    </p:set>
                                    <p:animEffect transition="in" filter="fade">
                                      <p:cBhvr>
                                        <p:cTn id="26" dur="500"/>
                                        <p:tgtEl>
                                          <p:spTgt spid="5">
                                            <p:graphicEl>
                                              <a:dgm id="{418F8765-285E-4599-9305-781695D7753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D714B9C2-2E3C-422C-89E2-02C017FB7231}"/>
                                            </p:graphicEl>
                                          </p:spTgt>
                                        </p:tgtEl>
                                        <p:attrNameLst>
                                          <p:attrName>style.visibility</p:attrName>
                                        </p:attrNameLst>
                                      </p:cBhvr>
                                      <p:to>
                                        <p:strVal val="visible"/>
                                      </p:to>
                                    </p:set>
                                    <p:animEffect transition="in" filter="fade">
                                      <p:cBhvr>
                                        <p:cTn id="31" dur="500"/>
                                        <p:tgtEl>
                                          <p:spTgt spid="5">
                                            <p:graphicEl>
                                              <a:dgm id="{D714B9C2-2E3C-422C-89E2-02C017FB723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8A6525F0-FB97-4F3F-83AF-0CC770D0E240}"/>
                                            </p:graphicEl>
                                          </p:spTgt>
                                        </p:tgtEl>
                                        <p:attrNameLst>
                                          <p:attrName>style.visibility</p:attrName>
                                        </p:attrNameLst>
                                      </p:cBhvr>
                                      <p:to>
                                        <p:strVal val="visible"/>
                                      </p:to>
                                    </p:set>
                                    <p:animEffect transition="in" filter="fade">
                                      <p:cBhvr>
                                        <p:cTn id="34" dur="500"/>
                                        <p:tgtEl>
                                          <p:spTgt spid="5">
                                            <p:graphicEl>
                                              <a:dgm id="{8A6525F0-FB97-4F3F-83AF-0CC770D0E24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02BAD9B3-50CA-4887-BB44-C55B463CADD1}"/>
                                            </p:graphicEl>
                                          </p:spTgt>
                                        </p:tgtEl>
                                        <p:attrNameLst>
                                          <p:attrName>style.visibility</p:attrName>
                                        </p:attrNameLst>
                                      </p:cBhvr>
                                      <p:to>
                                        <p:strVal val="visible"/>
                                      </p:to>
                                    </p:set>
                                    <p:animEffect transition="in" filter="fade">
                                      <p:cBhvr>
                                        <p:cTn id="39" dur="500"/>
                                        <p:tgtEl>
                                          <p:spTgt spid="5">
                                            <p:graphicEl>
                                              <a:dgm id="{02BAD9B3-50CA-4887-BB44-C55B463CADD1}"/>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6640031E-BB18-46A6-A63B-240AC6C0E09F}"/>
                                            </p:graphicEl>
                                          </p:spTgt>
                                        </p:tgtEl>
                                        <p:attrNameLst>
                                          <p:attrName>style.visibility</p:attrName>
                                        </p:attrNameLst>
                                      </p:cBhvr>
                                      <p:to>
                                        <p:strVal val="visible"/>
                                      </p:to>
                                    </p:set>
                                    <p:animEffect transition="in" filter="fade">
                                      <p:cBhvr>
                                        <p:cTn id="42" dur="500"/>
                                        <p:tgtEl>
                                          <p:spTgt spid="5">
                                            <p:graphicEl>
                                              <a:dgm id="{6640031E-BB18-46A6-A63B-240AC6C0E0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ציין מיקום תוכן 2"/>
          <p:cNvSpPr txBox="1">
            <a:spLocks/>
          </p:cNvSpPr>
          <p:nvPr/>
        </p:nvSpPr>
        <p:spPr bwMode="auto">
          <a:xfrm>
            <a:off x="1692275" y="2317307"/>
            <a:ext cx="5759450" cy="3199255"/>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sz="2800" dirty="0">
                <a:solidFill>
                  <a:schemeClr val="tx2">
                    <a:lumMod val="50000"/>
                  </a:schemeClr>
                </a:solidFill>
                <a:latin typeface="David" panose="020E0502060401010101" pitchFamily="34" charset="-79"/>
                <a:cs typeface="David" panose="020E0502060401010101" pitchFamily="34" charset="-79"/>
              </a:rPr>
              <a:t>במקרה של חלוקת רכוש בין צדדים, הסוגיה הינה הפער בין המוניטין האישי שקיים לשני הצדדים (פער ההשתכרות). לפיכך, נהוג לחשב ההפרש בין השכר של הצדדים </a:t>
            </a:r>
            <a:r>
              <a:rPr lang="he-IL" sz="2800" dirty="0" err="1">
                <a:solidFill>
                  <a:schemeClr val="tx2">
                    <a:lumMod val="50000"/>
                  </a:schemeClr>
                </a:solidFill>
                <a:latin typeface="David" panose="020E0502060401010101" pitchFamily="34" charset="-79"/>
                <a:cs typeface="David" panose="020E0502060401010101" pitchFamily="34" charset="-79"/>
              </a:rPr>
              <a:t>ולהוונו</a:t>
            </a:r>
            <a:r>
              <a:rPr lang="he-IL" sz="2800" dirty="0">
                <a:solidFill>
                  <a:schemeClr val="tx2">
                    <a:lumMod val="50000"/>
                  </a:schemeClr>
                </a:solidFill>
                <a:latin typeface="David" panose="020E0502060401010101" pitchFamily="34" charset="-79"/>
                <a:cs typeface="David" panose="020E0502060401010101" pitchFamily="34" charset="-79"/>
              </a:rPr>
              <a:t> למועד הקובע.</a:t>
            </a:r>
          </a:p>
        </p:txBody>
      </p:sp>
      <p:sp>
        <p:nvSpPr>
          <p:cNvPr id="2" name="כותרת 1"/>
          <p:cNvSpPr>
            <a:spLocks noGrp="1"/>
          </p:cNvSpPr>
          <p:nvPr>
            <p:ph type="title"/>
          </p:nvPr>
        </p:nvSpPr>
        <p:spPr/>
        <p:txBody>
          <a:bodyPr/>
          <a:lstStyle/>
          <a:p>
            <a:r>
              <a:rPr lang="he-IL" smtClean="0"/>
              <a:t>מוניטין אישי</a:t>
            </a:r>
            <a:endParaRPr lang="he-IL" dirty="0"/>
          </a:p>
        </p:txBody>
      </p:sp>
      <p:pic>
        <p:nvPicPr>
          <p:cNvPr id="1037"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980728"/>
            <a:ext cx="2376264"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737811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מוניטין אישי</a:t>
            </a:r>
            <a:endParaRPr lang="he-IL" dirty="0"/>
          </a:p>
        </p:txBody>
      </p:sp>
      <p:sp>
        <p:nvSpPr>
          <p:cNvPr id="16387" name="מציין מיקום תוכן 4"/>
          <p:cNvSpPr>
            <a:spLocks noGrp="1"/>
          </p:cNvSpPr>
          <p:nvPr>
            <p:ph idx="1"/>
          </p:nvPr>
        </p:nvSpPr>
        <p:spPr>
          <a:xfrm>
            <a:off x="2123728" y="1341438"/>
            <a:ext cx="6480523" cy="4968000"/>
          </a:xfrm>
        </p:spPr>
        <p:txBody>
          <a:bodyPr/>
          <a:lstStyle/>
          <a:p>
            <a:pPr marL="0" indent="0">
              <a:buNone/>
            </a:pPr>
            <a:r>
              <a:rPr lang="he-IL" b="1" dirty="0"/>
              <a:t>עקרונות מנחים לשיתוף כושר </a:t>
            </a:r>
            <a:r>
              <a:rPr lang="he-IL" b="1" dirty="0" smtClean="0"/>
              <a:t>ההשתכרות - </a:t>
            </a:r>
            <a:r>
              <a:rPr lang="he-IL" b="1" dirty="0"/>
              <a:t>על פי כבוד השופט </a:t>
            </a:r>
            <a:r>
              <a:rPr lang="he-IL" b="1" dirty="0" smtClean="0"/>
              <a:t>א. ריבלין :</a:t>
            </a:r>
            <a:endParaRPr lang="he-IL" b="1" dirty="0"/>
          </a:p>
          <a:p>
            <a:r>
              <a:rPr lang="he-IL" altLang="he-IL" dirty="0" smtClean="0"/>
              <a:t>בן הזוג התומך ראוי שייהנה מפרי תרומתו שנוצר במסגרת תקופת הנישואין.</a:t>
            </a:r>
          </a:p>
          <a:p>
            <a:r>
              <a:rPr lang="he-IL" altLang="he-IL" dirty="0" smtClean="0"/>
              <a:t>ראוי שבן הזוג התומך ייהנה מפרי תרומתו בתקופת הנישואין, ולא ייהנה מנכסים שנוצרו בלעדיו לאחר פירוק השיתוף.</a:t>
            </a:r>
          </a:p>
          <a:p>
            <a:r>
              <a:rPr lang="he-IL" altLang="he-IL" dirty="0" smtClean="0"/>
              <a:t>יבוא בחשבון מרכיב הוויתור שעשה בן הזוג, על מנת לאפשר לשני רכישת כושר השתכרות. </a:t>
            </a:r>
            <a:endParaRPr lang="en-US" altLang="he-IL" dirty="0" smtClean="0"/>
          </a:p>
          <a:p>
            <a:r>
              <a:rPr lang="he-IL" altLang="he-IL" dirty="0" smtClean="0"/>
              <a:t>כושר ההשתכרות יבודד מנתונים סובייקטיביים, כל מקרה לגופו ונוכח הנסיבות.</a:t>
            </a:r>
          </a:p>
        </p:txBody>
      </p:sp>
      <p:pic>
        <p:nvPicPr>
          <p:cNvPr id="10"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65" y="4481736"/>
            <a:ext cx="2376264"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מוניטין אישי</a:t>
            </a:r>
          </a:p>
        </p:txBody>
      </p:sp>
      <p:grpSp>
        <p:nvGrpSpPr>
          <p:cNvPr id="19" name="קבוצה 18"/>
          <p:cNvGrpSpPr/>
          <p:nvPr/>
        </p:nvGrpSpPr>
        <p:grpSpPr>
          <a:xfrm>
            <a:off x="5376406" y="2922032"/>
            <a:ext cx="1751734" cy="1751734"/>
            <a:chOff x="5901100" y="1728172"/>
            <a:chExt cx="1751734" cy="1751734"/>
          </a:xfrm>
        </p:grpSpPr>
        <p:sp>
          <p:nvSpPr>
            <p:cNvPr id="38" name="אליפסה 37"/>
            <p:cNvSpPr/>
            <p:nvPr/>
          </p:nvSpPr>
          <p:spPr>
            <a:xfrm>
              <a:off x="5901100" y="1728172"/>
              <a:ext cx="1751734" cy="1751734"/>
            </a:xfrm>
            <a:prstGeom prst="ellipse">
              <a:avLst/>
            </a:prstGeom>
            <a:gradFill flip="none" rotWithShape="1">
              <a:gsLst>
                <a:gs pos="0">
                  <a:schemeClr val="tx2">
                    <a:lumMod val="50000"/>
                  </a:schemeClr>
                </a:gs>
                <a:gs pos="80000">
                  <a:schemeClr val="tx2"/>
                </a:gs>
                <a:gs pos="100000">
                  <a:schemeClr val="tx2">
                    <a:lumMod val="75000"/>
                  </a:schemeClr>
                </a:gs>
              </a:gsLst>
              <a:lin ang="8100000" scaled="1"/>
              <a:tileRect/>
            </a:gradFill>
            <a:ln w="3175">
              <a:solidFill>
                <a:schemeClr val="tx1">
                  <a:lumMod val="50000"/>
                  <a:lumOff val="50000"/>
                </a:schemeClr>
              </a:solidFill>
            </a:ln>
            <a:effectLst>
              <a:outerShdw blurRad="63500" sx="102000" sy="102000" algn="ctr" rotWithShape="0">
                <a:prstClr val="black">
                  <a:alpha val="40000"/>
                </a:prstClr>
              </a:outerShdw>
            </a:effectLst>
          </p:spPr>
          <p:style>
            <a:lnRef idx="0">
              <a:scrgbClr r="0" g="0" b="0"/>
            </a:lnRef>
            <a:fillRef idx="3">
              <a:scrgbClr r="0" g="0" b="0"/>
            </a:fillRef>
            <a:effectRef idx="2">
              <a:scrgbClr r="0" g="0" b="0"/>
            </a:effectRef>
            <a:fontRef idx="minor">
              <a:schemeClr val="lt1"/>
            </a:fontRef>
          </p:style>
        </p:sp>
        <p:sp>
          <p:nvSpPr>
            <p:cNvPr id="39" name="אליפסה 4"/>
            <p:cNvSpPr/>
            <p:nvPr/>
          </p:nvSpPr>
          <p:spPr>
            <a:xfrm>
              <a:off x="6157636" y="1984708"/>
              <a:ext cx="1238662" cy="1238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1466850" rtl="1">
                <a:lnSpc>
                  <a:spcPct val="90000"/>
                </a:lnSpc>
                <a:spcBef>
                  <a:spcPct val="0"/>
                </a:spcBef>
                <a:spcAft>
                  <a:spcPct val="35000"/>
                </a:spcAft>
              </a:pPr>
              <a:r>
                <a:rPr lang="he-IL" sz="3300" kern="1200" dirty="0" smtClean="0">
                  <a:latin typeface="David" panose="020E0502060401010101" pitchFamily="34" charset="-79"/>
                  <a:cs typeface="David" panose="020E0502060401010101" pitchFamily="34" charset="-79"/>
                </a:rPr>
                <a:t>מוניטין אישי</a:t>
              </a:r>
              <a:endParaRPr lang="he-IL" sz="3300" kern="1200" dirty="0">
                <a:latin typeface="David" panose="020E0502060401010101" pitchFamily="34" charset="-79"/>
                <a:cs typeface="David" panose="020E0502060401010101" pitchFamily="34" charset="-79"/>
              </a:endParaRPr>
            </a:p>
          </p:txBody>
        </p:sp>
      </p:grpSp>
      <p:grpSp>
        <p:nvGrpSpPr>
          <p:cNvPr id="20" name="קבוצה 19"/>
          <p:cNvGrpSpPr/>
          <p:nvPr/>
        </p:nvGrpSpPr>
        <p:grpSpPr>
          <a:xfrm>
            <a:off x="3949015" y="2572868"/>
            <a:ext cx="1145411" cy="595589"/>
            <a:chOff x="4473709" y="1465373"/>
            <a:chExt cx="1145411" cy="595589"/>
          </a:xfrm>
        </p:grpSpPr>
        <p:sp>
          <p:nvSpPr>
            <p:cNvPr id="36" name="חץ ימינה 35"/>
            <p:cNvSpPr/>
            <p:nvPr/>
          </p:nvSpPr>
          <p:spPr>
            <a:xfrm rot="12354900">
              <a:off x="4473709" y="1465373"/>
              <a:ext cx="1145411" cy="595589"/>
            </a:xfrm>
            <a:prstGeom prst="righ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7" name="חץ ימינה 6"/>
            <p:cNvSpPr/>
            <p:nvPr/>
          </p:nvSpPr>
          <p:spPr>
            <a:xfrm rot="23154900">
              <a:off x="4643402" y="1623535"/>
              <a:ext cx="966734" cy="357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a:latin typeface="David" panose="020E0502060401010101" pitchFamily="34" charset="-79"/>
                <a:cs typeface="David" panose="020E0502060401010101" pitchFamily="34" charset="-79"/>
              </a:endParaRPr>
            </a:p>
          </p:txBody>
        </p:sp>
      </p:grpSp>
      <p:grpSp>
        <p:nvGrpSpPr>
          <p:cNvPr id="21" name="קבוצה 20"/>
          <p:cNvGrpSpPr/>
          <p:nvPr/>
        </p:nvGrpSpPr>
        <p:grpSpPr>
          <a:xfrm>
            <a:off x="2087858" y="1317395"/>
            <a:ext cx="1511992" cy="1475994"/>
            <a:chOff x="2612552" y="209900"/>
            <a:chExt cx="1511992" cy="1475994"/>
          </a:xfrm>
        </p:grpSpPr>
        <p:sp>
          <p:nvSpPr>
            <p:cNvPr id="34" name="אליפסה 33"/>
            <p:cNvSpPr/>
            <p:nvPr/>
          </p:nvSpPr>
          <p:spPr>
            <a:xfrm>
              <a:off x="2612552" y="209900"/>
              <a:ext cx="1511992" cy="1475994"/>
            </a:xfrm>
            <a:prstGeom prst="ellipse">
              <a:avLst/>
            </a:prstGeom>
            <a:ln w="3175">
              <a:solidFill>
                <a:schemeClr val="tx1">
                  <a:lumMod val="50000"/>
                  <a:lumOff val="50000"/>
                </a:schemeClr>
              </a:solidFill>
            </a:ln>
            <a:effectLst>
              <a:outerShdw blurRad="63500" sx="102000" sy="102000" algn="ctr" rotWithShape="0">
                <a:prstClr val="black">
                  <a:alpha val="40000"/>
                </a:prstClr>
              </a:outerShdw>
            </a:effectLst>
          </p:spPr>
          <p:style>
            <a:lnRef idx="0">
              <a:scrgbClr r="0" g="0" b="0"/>
            </a:lnRef>
            <a:fillRef idx="3">
              <a:schemeClr val="accent2">
                <a:hueOff val="0"/>
                <a:satOff val="0"/>
                <a:lumOff val="0"/>
                <a:alphaOff val="0"/>
              </a:schemeClr>
            </a:fillRef>
            <a:effectRef idx="2">
              <a:scrgbClr r="0" g="0" b="0"/>
            </a:effectRef>
            <a:fontRef idx="minor">
              <a:schemeClr val="lt1"/>
            </a:fontRef>
          </p:style>
        </p:sp>
        <p:sp>
          <p:nvSpPr>
            <p:cNvPr id="35" name="אליפסה 8"/>
            <p:cNvSpPr/>
            <p:nvPr/>
          </p:nvSpPr>
          <p:spPr>
            <a:xfrm>
              <a:off x="2833978" y="426054"/>
              <a:ext cx="1069140" cy="1043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he-IL" sz="2400" kern="1200" dirty="0" smtClean="0">
                  <a:latin typeface="David" panose="020E0502060401010101" pitchFamily="34" charset="-79"/>
                  <a:cs typeface="David" panose="020E0502060401010101" pitchFamily="34" charset="-79"/>
                </a:rPr>
                <a:t>השכלה</a:t>
              </a:r>
              <a:endParaRPr lang="he-IL" sz="2400" kern="1200" dirty="0">
                <a:latin typeface="David" panose="020E0502060401010101" pitchFamily="34" charset="-79"/>
                <a:cs typeface="David" panose="020E0502060401010101" pitchFamily="34" charset="-79"/>
              </a:endParaRPr>
            </a:p>
          </p:txBody>
        </p:sp>
      </p:grpSp>
      <p:grpSp>
        <p:nvGrpSpPr>
          <p:cNvPr id="22" name="קבוצה 21"/>
          <p:cNvGrpSpPr/>
          <p:nvPr/>
        </p:nvGrpSpPr>
        <p:grpSpPr>
          <a:xfrm>
            <a:off x="3873686" y="4356460"/>
            <a:ext cx="1228751" cy="595589"/>
            <a:chOff x="4398380" y="3248965"/>
            <a:chExt cx="1228751" cy="595589"/>
          </a:xfrm>
        </p:grpSpPr>
        <p:sp>
          <p:nvSpPr>
            <p:cNvPr id="32" name="חץ ימינה 31"/>
            <p:cNvSpPr/>
            <p:nvPr/>
          </p:nvSpPr>
          <p:spPr>
            <a:xfrm rot="9112910">
              <a:off x="4398380" y="3248965"/>
              <a:ext cx="1228751" cy="595589"/>
            </a:xfrm>
            <a:prstGeom prst="rightArrow">
              <a:avLst>
                <a:gd name="adj1" fmla="val 60000"/>
                <a:gd name="adj2" fmla="val 50000"/>
              </a:avLst>
            </a:prstGeom>
            <a:solidFill>
              <a:schemeClr val="accent3">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33" name="חץ ימינה 10"/>
            <p:cNvSpPr/>
            <p:nvPr/>
          </p:nvSpPr>
          <p:spPr>
            <a:xfrm rot="19912910">
              <a:off x="4566513" y="3325979"/>
              <a:ext cx="1050074" cy="357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a:latin typeface="David" panose="020E0502060401010101" pitchFamily="34" charset="-79"/>
                <a:cs typeface="David" panose="020E0502060401010101" pitchFamily="34" charset="-79"/>
              </a:endParaRPr>
            </a:p>
          </p:txBody>
        </p:sp>
      </p:grpSp>
      <p:grpSp>
        <p:nvGrpSpPr>
          <p:cNvPr id="23" name="קבוצה 22"/>
          <p:cNvGrpSpPr/>
          <p:nvPr/>
        </p:nvGrpSpPr>
        <p:grpSpPr>
          <a:xfrm>
            <a:off x="2015861" y="4833326"/>
            <a:ext cx="1511992" cy="1475994"/>
            <a:chOff x="2540555" y="3725831"/>
            <a:chExt cx="1511992" cy="1475994"/>
          </a:xfrm>
        </p:grpSpPr>
        <p:sp>
          <p:nvSpPr>
            <p:cNvPr id="30" name="אליפסה 29"/>
            <p:cNvSpPr/>
            <p:nvPr/>
          </p:nvSpPr>
          <p:spPr>
            <a:xfrm>
              <a:off x="2540555" y="3725831"/>
              <a:ext cx="1511992" cy="1475994"/>
            </a:xfrm>
            <a:prstGeom prst="ellipse">
              <a:avLst/>
            </a:prstGeom>
            <a:gradFill flip="none" rotWithShape="1">
              <a:gsLst>
                <a:gs pos="0">
                  <a:schemeClr val="accent3">
                    <a:lumMod val="50000"/>
                  </a:schemeClr>
                </a:gs>
                <a:gs pos="100000">
                  <a:schemeClr val="accent3">
                    <a:lumMod val="75000"/>
                  </a:schemeClr>
                </a:gs>
              </a:gsLst>
              <a:lin ang="0" scaled="1"/>
              <a:tileRect/>
            </a:gradFill>
            <a:ln w="3175">
              <a:solidFill>
                <a:schemeClr val="tx1">
                  <a:lumMod val="50000"/>
                  <a:lumOff val="50000"/>
                </a:schemeClr>
              </a:solidFill>
            </a:ln>
            <a:effectLst>
              <a:outerShdw blurRad="63500" sx="102000" sy="102000" algn="ctr" rotWithShape="0">
                <a:prstClr val="black">
                  <a:alpha val="40000"/>
                </a:prstClr>
              </a:outerShdw>
            </a:effectLst>
          </p:spPr>
          <p:style>
            <a:lnRef idx="0">
              <a:scrgbClr r="0" g="0" b="0"/>
            </a:lnRef>
            <a:fillRef idx="3">
              <a:scrgbClr r="0" g="0" b="0"/>
            </a:fillRef>
            <a:effectRef idx="2">
              <a:scrgbClr r="0" g="0" b="0"/>
            </a:effectRef>
            <a:fontRef idx="minor">
              <a:schemeClr val="lt1"/>
            </a:fontRef>
          </p:style>
        </p:sp>
        <p:sp>
          <p:nvSpPr>
            <p:cNvPr id="31" name="אליפסה 12"/>
            <p:cNvSpPr/>
            <p:nvPr/>
          </p:nvSpPr>
          <p:spPr>
            <a:xfrm>
              <a:off x="2761981" y="3941985"/>
              <a:ext cx="1069140" cy="1043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he-IL" sz="2400" kern="1200" dirty="0" smtClean="0">
                  <a:latin typeface="David" panose="020E0502060401010101" pitchFamily="34" charset="-79"/>
                  <a:cs typeface="David" panose="020E0502060401010101" pitchFamily="34" charset="-79"/>
                </a:rPr>
                <a:t>ותק/</a:t>
              </a:r>
            </a:p>
            <a:p>
              <a:pPr lvl="0" algn="ctr" defTabSz="1066800" rtl="1">
                <a:lnSpc>
                  <a:spcPct val="90000"/>
                </a:lnSpc>
                <a:spcBef>
                  <a:spcPct val="0"/>
                </a:spcBef>
                <a:spcAft>
                  <a:spcPct val="35000"/>
                </a:spcAft>
              </a:pPr>
              <a:r>
                <a:rPr lang="he-IL" sz="2400" kern="1200" dirty="0" smtClean="0">
                  <a:latin typeface="David" panose="020E0502060401010101" pitchFamily="34" charset="-79"/>
                  <a:cs typeface="David" panose="020E0502060401010101" pitchFamily="34" charset="-79"/>
                </a:rPr>
                <a:t>ניסיון</a:t>
              </a:r>
              <a:endParaRPr lang="en-US" sz="2400" kern="1200" dirty="0">
                <a:latin typeface="David" panose="020E0502060401010101" pitchFamily="34" charset="-79"/>
                <a:cs typeface="David" panose="020E0502060401010101" pitchFamily="34" charset="-79"/>
              </a:endParaRPr>
            </a:p>
          </p:txBody>
        </p:sp>
      </p:grpSp>
      <p:grpSp>
        <p:nvGrpSpPr>
          <p:cNvPr id="24" name="קבוצה 23"/>
          <p:cNvGrpSpPr/>
          <p:nvPr/>
        </p:nvGrpSpPr>
        <p:grpSpPr>
          <a:xfrm rot="21282250">
            <a:off x="3949186" y="3464664"/>
            <a:ext cx="1044000" cy="595589"/>
            <a:chOff x="4567914" y="2379664"/>
            <a:chExt cx="943213" cy="595589"/>
          </a:xfrm>
        </p:grpSpPr>
        <p:sp>
          <p:nvSpPr>
            <p:cNvPr id="28" name="חץ ימינה 27"/>
            <p:cNvSpPr/>
            <p:nvPr/>
          </p:nvSpPr>
          <p:spPr>
            <a:xfrm rot="11095986">
              <a:off x="4567914" y="2379664"/>
              <a:ext cx="943213" cy="595589"/>
            </a:xfrm>
            <a:prstGeom prst="rightArrow">
              <a:avLst>
                <a:gd name="adj1" fmla="val 60000"/>
                <a:gd name="adj2" fmla="val 50000"/>
              </a:avLst>
            </a:prstGeom>
            <a:solidFill>
              <a:schemeClr val="accent5">
                <a:lumMod val="75000"/>
              </a:schemeClr>
            </a:solidFill>
            <a:ln w="3175">
              <a:solidFill>
                <a:schemeClr val="tx1">
                  <a:lumMod val="50000"/>
                  <a:lumOff val="50000"/>
                </a:schemeClr>
              </a:solidFill>
            </a:ln>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9" name="חץ ימינה 14"/>
            <p:cNvSpPr/>
            <p:nvPr/>
          </p:nvSpPr>
          <p:spPr>
            <a:xfrm rot="21895986">
              <a:off x="4746260" y="2506464"/>
              <a:ext cx="764536" cy="357353"/>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a:latin typeface="David" panose="020E0502060401010101" pitchFamily="34" charset="-79"/>
                <a:cs typeface="David" panose="020E0502060401010101" pitchFamily="34" charset="-79"/>
              </a:endParaRPr>
            </a:p>
          </p:txBody>
        </p:sp>
      </p:grpSp>
      <p:grpSp>
        <p:nvGrpSpPr>
          <p:cNvPr id="25" name="קבוצה 24"/>
          <p:cNvGrpSpPr/>
          <p:nvPr/>
        </p:nvGrpSpPr>
        <p:grpSpPr>
          <a:xfrm>
            <a:off x="2087858" y="3075361"/>
            <a:ext cx="1511992" cy="1475994"/>
            <a:chOff x="1076909" y="1746364"/>
            <a:chExt cx="1511992" cy="1475994"/>
          </a:xfrm>
          <a:gradFill flip="none" rotWithShape="1">
            <a:gsLst>
              <a:gs pos="0">
                <a:schemeClr val="accent5">
                  <a:lumMod val="50000"/>
                </a:schemeClr>
              </a:gs>
              <a:gs pos="50000">
                <a:schemeClr val="accent1">
                  <a:shade val="67500"/>
                  <a:satMod val="115000"/>
                </a:schemeClr>
              </a:gs>
              <a:gs pos="100000">
                <a:schemeClr val="accent1">
                  <a:shade val="100000"/>
                  <a:satMod val="115000"/>
                </a:schemeClr>
              </a:gs>
            </a:gsLst>
            <a:lin ang="0" scaled="1"/>
            <a:tileRect/>
          </a:gradFill>
        </p:grpSpPr>
        <p:sp>
          <p:nvSpPr>
            <p:cNvPr id="26" name="אליפסה 25"/>
            <p:cNvSpPr/>
            <p:nvPr/>
          </p:nvSpPr>
          <p:spPr>
            <a:xfrm>
              <a:off x="1076909" y="1746364"/>
              <a:ext cx="1511992" cy="1475994"/>
            </a:xfrm>
            <a:prstGeom prst="ellipse">
              <a:avLst/>
            </a:prstGeom>
            <a:gradFill>
              <a:gsLst>
                <a:gs pos="0">
                  <a:schemeClr val="accent5">
                    <a:lumMod val="50000"/>
                  </a:schemeClr>
                </a:gs>
                <a:gs pos="76000">
                  <a:schemeClr val="accent5"/>
                </a:gs>
                <a:gs pos="100000">
                  <a:schemeClr val="accent5">
                    <a:lumMod val="75000"/>
                  </a:schemeClr>
                </a:gs>
              </a:gsLst>
              <a:lin ang="0" scaled="1"/>
            </a:gradFill>
            <a:ln w="3175">
              <a:solidFill>
                <a:schemeClr val="tx1">
                  <a:lumMod val="50000"/>
                  <a:lumOff val="50000"/>
                </a:schemeClr>
              </a:solidFill>
            </a:ln>
            <a:effectLst>
              <a:outerShdw blurRad="63500" sx="102000" sy="102000" algn="ctr" rotWithShape="0">
                <a:prstClr val="black">
                  <a:alpha val="40000"/>
                </a:prstClr>
              </a:outerShdw>
            </a:effectLst>
          </p:spPr>
          <p:style>
            <a:lnRef idx="0">
              <a:scrgbClr r="0" g="0" b="0"/>
            </a:lnRef>
            <a:fillRef idx="3">
              <a:scrgbClr r="0" g="0" b="0"/>
            </a:fillRef>
            <a:effectRef idx="2">
              <a:scrgbClr r="0" g="0" b="0"/>
            </a:effectRef>
            <a:fontRef idx="minor">
              <a:schemeClr val="lt1"/>
            </a:fontRef>
          </p:style>
        </p:sp>
        <p:sp>
          <p:nvSpPr>
            <p:cNvPr id="27" name="אליפסה 16"/>
            <p:cNvSpPr/>
            <p:nvPr/>
          </p:nvSpPr>
          <p:spPr>
            <a:xfrm>
              <a:off x="1322037" y="1962518"/>
              <a:ext cx="1069140" cy="10436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he-IL" sz="2400" kern="1200" dirty="0" smtClean="0">
                  <a:latin typeface="David" panose="020E0502060401010101" pitchFamily="34" charset="-79"/>
                  <a:cs typeface="David" panose="020E0502060401010101" pitchFamily="34" charset="-79"/>
                </a:rPr>
                <a:t>כישורים אישיים</a:t>
              </a:r>
              <a:endParaRPr lang="en-US" sz="2400" kern="1200"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349570338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99980" y="2593684"/>
            <a:ext cx="463411" cy="15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חץ למטה 6"/>
          <p:cNvSpPr/>
          <p:nvPr/>
        </p:nvSpPr>
        <p:spPr>
          <a:xfrm>
            <a:off x="5169383" y="2528193"/>
            <a:ext cx="360362" cy="1548000"/>
          </a:xfrm>
          <a:prstGeom prst="downArrow">
            <a:avLst/>
          </a:prstGeom>
          <a:solidFill>
            <a:schemeClr val="accent2">
              <a:lumMod val="75000"/>
            </a:schemeClr>
          </a:solidFill>
          <a:ln w="3175">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8" name="Rounded Rectangle 38"/>
          <p:cNvSpPr/>
          <p:nvPr/>
        </p:nvSpPr>
        <p:spPr>
          <a:xfrm>
            <a:off x="2763838" y="1124843"/>
            <a:ext cx="3616325" cy="1403350"/>
          </a:xfrm>
          <a:prstGeom prst="roundRect">
            <a:avLst/>
          </a:prstGeom>
          <a:solidFill>
            <a:schemeClr val="accent1">
              <a:lumMod val="50000"/>
            </a:schemeClr>
          </a:solidFill>
          <a:ln w="3175" cap="flat" cmpd="sng" algn="ctr">
            <a:solidFill>
              <a:sysClr val="windowText" lastClr="000000">
                <a:lumMod val="50000"/>
                <a:lumOff val="50000"/>
              </a:sysClr>
            </a:solid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sz="1600" b="1" dirty="0">
                <a:solidFill>
                  <a:sysClr val="window" lastClr="FFFFFF"/>
                </a:solidFill>
                <a:latin typeface="David" panose="020E0502060401010101" pitchFamily="34" charset="-79"/>
                <a:cs typeface="David" panose="020E0502060401010101" pitchFamily="34" charset="-79"/>
              </a:rPr>
              <a:t>מגלם את מכלול התחומים אשר משקפים את פוטנציאל הרווחיות/ ההשתכרות / ההון האנושי / נכס הקריירה של היחיד או של ישות בחברה קפיטליסטית ובשוק תחרותי </a:t>
            </a:r>
          </a:p>
        </p:txBody>
      </p:sp>
      <p:pic>
        <p:nvPicPr>
          <p:cNvPr id="1127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68650" y="2109093"/>
            <a:ext cx="2840038" cy="129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ounded Rectangle 38"/>
          <p:cNvSpPr/>
          <p:nvPr/>
        </p:nvSpPr>
        <p:spPr>
          <a:xfrm>
            <a:off x="827088" y="4239517"/>
            <a:ext cx="1800000" cy="972000"/>
          </a:xfrm>
          <a:prstGeom prst="roundRect">
            <a:avLst/>
          </a:prstGeom>
          <a:solidFill>
            <a:schemeClr val="bg2">
              <a:lumMod val="75000"/>
            </a:schemeClr>
          </a:solidFill>
          <a:ln w="3175" cap="flat" cmpd="sng" algn="ctr">
            <a:solidFill>
              <a:schemeClr val="tx1">
                <a:lumMod val="65000"/>
                <a:lumOff val="35000"/>
              </a:schemeClr>
            </a:solid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b="1" dirty="0">
                <a:solidFill>
                  <a:schemeClr val="tx2">
                    <a:lumMod val="50000"/>
                  </a:schemeClr>
                </a:solidFill>
                <a:latin typeface="David" panose="020E0502060401010101" pitchFamily="34" charset="-79"/>
                <a:cs typeface="David" panose="020E0502060401010101" pitchFamily="34" charset="-79"/>
              </a:rPr>
              <a:t>כושר ההשתכרות של שכיר</a:t>
            </a:r>
          </a:p>
        </p:txBody>
      </p:sp>
      <p:sp>
        <p:nvSpPr>
          <p:cNvPr id="21" name="Rounded Rectangle 38"/>
          <p:cNvSpPr/>
          <p:nvPr/>
        </p:nvSpPr>
        <p:spPr>
          <a:xfrm>
            <a:off x="4800072" y="4239517"/>
            <a:ext cx="1800000" cy="972000"/>
          </a:xfrm>
          <a:prstGeom prst="roundRect">
            <a:avLst/>
          </a:prstGeom>
          <a:solidFill>
            <a:schemeClr val="bg2">
              <a:lumMod val="75000"/>
            </a:schemeClr>
          </a:solidFill>
          <a:ln w="3175" cap="flat" cmpd="sng" algn="ctr">
            <a:solidFill>
              <a:schemeClr val="tx1">
                <a:lumMod val="65000"/>
                <a:lumOff val="35000"/>
              </a:schemeClr>
            </a:solid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b="1" dirty="0">
                <a:solidFill>
                  <a:schemeClr val="tx2">
                    <a:lumMod val="50000"/>
                  </a:schemeClr>
                </a:solidFill>
                <a:latin typeface="David" panose="020E0502060401010101" pitchFamily="34" charset="-79"/>
                <a:cs typeface="David" panose="020E0502060401010101" pitchFamily="34" charset="-79"/>
              </a:rPr>
              <a:t>מוניטין אישי</a:t>
            </a:r>
          </a:p>
          <a:p>
            <a:pPr algn="ctr" fontAlgn="auto">
              <a:spcBef>
                <a:spcPts val="0"/>
              </a:spcBef>
              <a:spcAft>
                <a:spcPts val="0"/>
              </a:spcAft>
              <a:defRPr/>
            </a:pPr>
            <a:r>
              <a:rPr lang="he-IL" b="1" dirty="0">
                <a:solidFill>
                  <a:schemeClr val="tx2">
                    <a:lumMod val="50000"/>
                  </a:schemeClr>
                </a:solidFill>
                <a:latin typeface="David" panose="020E0502060401010101" pitchFamily="34" charset="-79"/>
                <a:cs typeface="David" panose="020E0502060401010101" pitchFamily="34" charset="-79"/>
              </a:rPr>
              <a:t>בעסק מסחרי</a:t>
            </a:r>
          </a:p>
        </p:txBody>
      </p:sp>
      <p:sp>
        <p:nvSpPr>
          <p:cNvPr id="23" name="Rounded Rectangle 38"/>
          <p:cNvSpPr/>
          <p:nvPr/>
        </p:nvSpPr>
        <p:spPr>
          <a:xfrm>
            <a:off x="6786563" y="4239517"/>
            <a:ext cx="1800000" cy="972000"/>
          </a:xfrm>
          <a:prstGeom prst="roundRect">
            <a:avLst/>
          </a:prstGeom>
          <a:solidFill>
            <a:schemeClr val="bg2">
              <a:lumMod val="75000"/>
            </a:schemeClr>
          </a:solidFill>
          <a:ln w="3175" cap="flat" cmpd="sng" algn="ctr">
            <a:solidFill>
              <a:schemeClr val="tx1">
                <a:lumMod val="65000"/>
                <a:lumOff val="35000"/>
              </a:schemeClr>
            </a:solid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b="1" dirty="0">
                <a:solidFill>
                  <a:schemeClr val="tx2">
                    <a:lumMod val="50000"/>
                  </a:schemeClr>
                </a:solidFill>
                <a:latin typeface="David" panose="020E0502060401010101" pitchFamily="34" charset="-79"/>
                <a:cs typeface="David" panose="020E0502060401010101" pitchFamily="34" charset="-79"/>
              </a:rPr>
              <a:t>מוניטין עסקי של גוף שאינו יחיד</a:t>
            </a:r>
          </a:p>
        </p:txBody>
      </p:sp>
      <p:sp>
        <p:nvSpPr>
          <p:cNvPr id="25" name="חץ מעוקל שמאלה 24"/>
          <p:cNvSpPr/>
          <p:nvPr/>
        </p:nvSpPr>
        <p:spPr>
          <a:xfrm rot="19013735">
            <a:off x="6535738" y="2413301"/>
            <a:ext cx="639762" cy="1793875"/>
          </a:xfrm>
          <a:prstGeom prst="curvedLeftArrow">
            <a:avLst>
              <a:gd name="adj1" fmla="val 25000"/>
              <a:gd name="adj2" fmla="val 57808"/>
              <a:gd name="adj3" fmla="val 25000"/>
            </a:avLst>
          </a:prstGeom>
          <a:solidFill>
            <a:schemeClr val="accent2">
              <a:lumMod val="75000"/>
            </a:schemeClr>
          </a:solidFill>
          <a:ln w="3175">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278" name="TextBox 3"/>
          <p:cNvSpPr txBox="1">
            <a:spLocks noChangeArrowheads="1"/>
          </p:cNvSpPr>
          <p:nvPr/>
        </p:nvSpPr>
        <p:spPr bwMode="auto">
          <a:xfrm>
            <a:off x="2644136" y="5795416"/>
            <a:ext cx="214894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he-IL" altLang="he-IL" b="1" dirty="0">
                <a:solidFill>
                  <a:schemeClr val="tx2">
                    <a:lumMod val="50000"/>
                  </a:schemeClr>
                </a:solidFill>
                <a:latin typeface="David" panose="020E0502060401010101" pitchFamily="34" charset="-79"/>
                <a:cs typeface="David" panose="020E0502060401010101" pitchFamily="34" charset="-79"/>
              </a:rPr>
              <a:t>לאדם</a:t>
            </a:r>
            <a:r>
              <a:rPr lang="he-IL" altLang="he-IL" dirty="0"/>
              <a:t> </a:t>
            </a:r>
            <a:r>
              <a:rPr lang="he-IL" altLang="he-IL" b="1" dirty="0">
                <a:solidFill>
                  <a:schemeClr val="tx2">
                    <a:lumMod val="50000"/>
                  </a:schemeClr>
                </a:solidFill>
                <a:latin typeface="David" panose="020E0502060401010101" pitchFamily="34" charset="-79"/>
                <a:cs typeface="David" panose="020E0502060401010101" pitchFamily="34" charset="-79"/>
              </a:rPr>
              <a:t>פרטי/</a:t>
            </a:r>
            <a:r>
              <a:rPr lang="he-IL" altLang="he-IL" dirty="0"/>
              <a:t> </a:t>
            </a:r>
            <a:r>
              <a:rPr lang="he-IL" altLang="he-IL" b="1" dirty="0">
                <a:solidFill>
                  <a:schemeClr val="tx2">
                    <a:lumMod val="50000"/>
                  </a:schemeClr>
                </a:solidFill>
                <a:latin typeface="David" panose="020E0502060401010101" pitchFamily="34" charset="-79"/>
                <a:cs typeface="David" panose="020E0502060401010101" pitchFamily="34" charset="-79"/>
              </a:rPr>
              <a:t>יחיד</a:t>
            </a:r>
          </a:p>
        </p:txBody>
      </p:sp>
      <p:sp>
        <p:nvSpPr>
          <p:cNvPr id="11279" name="TextBox 4"/>
          <p:cNvSpPr txBox="1">
            <a:spLocks noChangeArrowheads="1"/>
          </p:cNvSpPr>
          <p:nvPr/>
        </p:nvSpPr>
        <p:spPr bwMode="auto">
          <a:xfrm>
            <a:off x="6786563" y="5795416"/>
            <a:ext cx="1801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he-IL" altLang="he-IL" b="1" dirty="0">
                <a:solidFill>
                  <a:schemeClr val="tx2">
                    <a:lumMod val="50000"/>
                  </a:schemeClr>
                </a:solidFill>
                <a:latin typeface="David" panose="020E0502060401010101" pitchFamily="34" charset="-79"/>
                <a:cs typeface="David" panose="020E0502060401010101" pitchFamily="34" charset="-79"/>
              </a:rPr>
              <a:t>בחברה/עסק</a:t>
            </a:r>
          </a:p>
        </p:txBody>
      </p:sp>
      <p:sp>
        <p:nvSpPr>
          <p:cNvPr id="2" name="כותרת 1"/>
          <p:cNvSpPr>
            <a:spLocks noGrp="1"/>
          </p:cNvSpPr>
          <p:nvPr>
            <p:ph type="title"/>
          </p:nvPr>
        </p:nvSpPr>
        <p:spPr/>
        <p:txBody>
          <a:bodyPr/>
          <a:lstStyle/>
          <a:p>
            <a:r>
              <a:rPr lang="he-IL" dirty="0" smtClean="0"/>
              <a:t>מוניטין</a:t>
            </a:r>
            <a:endParaRPr lang="he-IL" dirty="0"/>
          </a:p>
        </p:txBody>
      </p:sp>
      <p:sp>
        <p:nvSpPr>
          <p:cNvPr id="17" name="Rounded Rectangle 38"/>
          <p:cNvSpPr/>
          <p:nvPr/>
        </p:nvSpPr>
        <p:spPr>
          <a:xfrm>
            <a:off x="2813580" y="4239517"/>
            <a:ext cx="1800000" cy="972000"/>
          </a:xfrm>
          <a:prstGeom prst="roundRect">
            <a:avLst/>
          </a:prstGeom>
          <a:solidFill>
            <a:schemeClr val="bg2">
              <a:lumMod val="75000"/>
            </a:schemeClr>
          </a:solidFill>
          <a:ln w="3175" cap="flat" cmpd="sng" algn="ctr">
            <a:solidFill>
              <a:schemeClr val="tx1">
                <a:lumMod val="65000"/>
                <a:lumOff val="35000"/>
              </a:schemeClr>
            </a:solid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b="1" dirty="0">
                <a:solidFill>
                  <a:schemeClr val="tx2">
                    <a:lumMod val="50000"/>
                  </a:schemeClr>
                </a:solidFill>
                <a:latin typeface="David" panose="020E0502060401010101" pitchFamily="34" charset="-79"/>
                <a:cs typeface="David" panose="020E0502060401010101" pitchFamily="34" charset="-79"/>
              </a:rPr>
              <a:t>מוניטין </a:t>
            </a:r>
            <a:r>
              <a:rPr lang="he-IL" b="1" dirty="0" smtClean="0">
                <a:solidFill>
                  <a:schemeClr val="tx2">
                    <a:lumMod val="50000"/>
                  </a:schemeClr>
                </a:solidFill>
                <a:latin typeface="David" panose="020E0502060401010101" pitchFamily="34" charset="-79"/>
                <a:cs typeface="David" panose="020E0502060401010101" pitchFamily="34" charset="-79"/>
              </a:rPr>
              <a:t>אישי לעוסק במקצועות החופשיים</a:t>
            </a:r>
            <a:endParaRPr lang="he-IL" b="1" dirty="0">
              <a:solidFill>
                <a:schemeClr val="tx2">
                  <a:lumMod val="50000"/>
                </a:schemeClr>
              </a:solidFill>
              <a:latin typeface="David" panose="020E0502060401010101" pitchFamily="34" charset="-79"/>
              <a:cs typeface="David" panose="020E0502060401010101" pitchFamily="34" charset="-79"/>
            </a:endParaRPr>
          </a:p>
        </p:txBody>
      </p:sp>
      <p:sp>
        <p:nvSpPr>
          <p:cNvPr id="19" name="חץ מעוקל שמאלה 18"/>
          <p:cNvSpPr/>
          <p:nvPr/>
        </p:nvSpPr>
        <p:spPr>
          <a:xfrm rot="2586265" flipH="1">
            <a:off x="2146244" y="2413301"/>
            <a:ext cx="639762" cy="1793875"/>
          </a:xfrm>
          <a:prstGeom prst="curvedLeftArrow">
            <a:avLst>
              <a:gd name="adj1" fmla="val 25000"/>
              <a:gd name="adj2" fmla="val 57808"/>
              <a:gd name="adj3" fmla="val 25000"/>
            </a:avLst>
          </a:prstGeom>
          <a:solidFill>
            <a:schemeClr val="accent2">
              <a:lumMod val="75000"/>
            </a:schemeClr>
          </a:solidFill>
          <a:ln w="3175">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5" name="מחבר ישר 4"/>
          <p:cNvCxnSpPr/>
          <p:nvPr/>
        </p:nvCxnSpPr>
        <p:spPr>
          <a:xfrm>
            <a:off x="7687469" y="5203131"/>
            <a:ext cx="0" cy="468000"/>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מחבר ישר 21"/>
          <p:cNvCxnSpPr>
            <a:endCxn id="11278" idx="0"/>
          </p:cNvCxnSpPr>
          <p:nvPr/>
        </p:nvCxnSpPr>
        <p:spPr>
          <a:xfrm flipH="1">
            <a:off x="3718610" y="5203131"/>
            <a:ext cx="1082520" cy="592285"/>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מחבר ישר 23"/>
          <p:cNvCxnSpPr>
            <a:stCxn id="17" idx="2"/>
            <a:endCxn id="11278" idx="0"/>
          </p:cNvCxnSpPr>
          <p:nvPr/>
        </p:nvCxnSpPr>
        <p:spPr>
          <a:xfrm>
            <a:off x="3713580" y="5211517"/>
            <a:ext cx="5030" cy="583899"/>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מחבר ישר 26"/>
          <p:cNvCxnSpPr>
            <a:endCxn id="11278" idx="0"/>
          </p:cNvCxnSpPr>
          <p:nvPr/>
        </p:nvCxnSpPr>
        <p:spPr>
          <a:xfrm>
            <a:off x="2630488" y="5203131"/>
            <a:ext cx="1088122" cy="592285"/>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hlinkClick r:id="" action="ppaction://customshow?id=3&amp;return=true"/>
          </p:cNvPr>
          <p:cNvSpPr txBox="1"/>
          <p:nvPr/>
        </p:nvSpPr>
        <p:spPr>
          <a:xfrm>
            <a:off x="6811794" y="4828303"/>
            <a:ext cx="1296248" cy="432000"/>
          </a:xfrm>
          <a:prstGeom prst="rect">
            <a:avLst/>
          </a:prstGeom>
          <a:noFill/>
          <a:effectLst>
            <a:outerShdw blurRad="63500" sx="102000" sy="102000" algn="ctr" rotWithShape="0">
              <a:prstClr val="black">
                <a:alpha val="40000"/>
              </a:prstClr>
            </a:outerShdw>
          </a:effectLst>
        </p:spPr>
        <p:txBody>
          <a:bodyPr wrap="square" rtlCol="1" anchor="b">
            <a:noAutofit/>
          </a:bodyPr>
          <a:lstStyle/>
          <a:p>
            <a:pPr algn="l"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
        <p:nvSpPr>
          <p:cNvPr id="26" name="TextBox 25">
            <a:hlinkClick r:id="" action="ppaction://customshow?id=4&amp;return=true"/>
          </p:cNvPr>
          <p:cNvSpPr txBox="1"/>
          <p:nvPr/>
        </p:nvSpPr>
        <p:spPr>
          <a:xfrm>
            <a:off x="4881621" y="4821999"/>
            <a:ext cx="1296248" cy="432000"/>
          </a:xfrm>
          <a:prstGeom prst="rect">
            <a:avLst/>
          </a:prstGeom>
          <a:noFill/>
          <a:effectLst>
            <a:outerShdw blurRad="63500" sx="102000" sy="102000" algn="ctr" rotWithShape="0">
              <a:prstClr val="black">
                <a:alpha val="40000"/>
              </a:prstClr>
            </a:outerShdw>
          </a:effectLst>
        </p:spPr>
        <p:txBody>
          <a:bodyPr wrap="square" rtlCol="1" anchor="b">
            <a:noAutofit/>
          </a:bodyPr>
          <a:lstStyle/>
          <a:p>
            <a:pPr algn="l"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
        <p:nvSpPr>
          <p:cNvPr id="28" name="TextBox 27">
            <a:hlinkClick r:id="" action="ppaction://customshow?id=5&amp;return=true"/>
          </p:cNvPr>
          <p:cNvSpPr txBox="1"/>
          <p:nvPr/>
        </p:nvSpPr>
        <p:spPr>
          <a:xfrm>
            <a:off x="2795786" y="4797571"/>
            <a:ext cx="1296248" cy="432000"/>
          </a:xfrm>
          <a:prstGeom prst="rect">
            <a:avLst/>
          </a:prstGeom>
          <a:noFill/>
          <a:effectLst>
            <a:outerShdw blurRad="63500" sx="102000" sy="102000" algn="ctr" rotWithShape="0">
              <a:prstClr val="black">
                <a:alpha val="40000"/>
              </a:prstClr>
            </a:outerShdw>
          </a:effectLst>
        </p:spPr>
        <p:txBody>
          <a:bodyPr wrap="square" rtlCol="1" anchor="b">
            <a:noAutofit/>
          </a:bodyPr>
          <a:lstStyle/>
          <a:p>
            <a:pPr algn="l"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
        <p:nvSpPr>
          <p:cNvPr id="29" name="TextBox 28">
            <a:hlinkClick r:id="" action="ppaction://customshow?id=6&amp;return=true"/>
          </p:cNvPr>
          <p:cNvSpPr txBox="1"/>
          <p:nvPr/>
        </p:nvSpPr>
        <p:spPr>
          <a:xfrm>
            <a:off x="827088" y="4800438"/>
            <a:ext cx="1296248" cy="432000"/>
          </a:xfrm>
          <a:prstGeom prst="rect">
            <a:avLst/>
          </a:prstGeom>
          <a:noFill/>
          <a:effectLst>
            <a:outerShdw blurRad="63500" sx="102000" sy="102000" algn="ctr" rotWithShape="0">
              <a:prstClr val="black">
                <a:alpha val="40000"/>
              </a:prstClr>
            </a:outerShdw>
          </a:effectLst>
        </p:spPr>
        <p:txBody>
          <a:bodyPr wrap="square" rtlCol="1" anchor="b">
            <a:noAutofit/>
          </a:bodyPr>
          <a:lstStyle/>
          <a:p>
            <a:pPr algn="l"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
        <p:nvSpPr>
          <p:cNvPr id="31" name="כותרת 1">
            <a:hlinkClick r:id="" action="ppaction://customshow?id=7&amp;return=true"/>
          </p:cNvPr>
          <p:cNvSpPr txBox="1">
            <a:spLocks/>
          </p:cNvSpPr>
          <p:nvPr/>
        </p:nvSpPr>
        <p:spPr bwMode="auto">
          <a:xfrm>
            <a:off x="827088" y="6083448"/>
            <a:ext cx="1152000" cy="432000"/>
          </a:xfrm>
          <a:prstGeom prst="roundRect">
            <a:avLst/>
          </a:prstGeom>
          <a:solidFill>
            <a:schemeClr val="tx2">
              <a:lumMod val="50000"/>
            </a:schemeClr>
          </a:solidFill>
          <a:ln w="9525" algn="ctr">
            <a:solidFill>
              <a:schemeClr val="tx1">
                <a:lumMod val="65000"/>
                <a:lumOff val="35000"/>
              </a:schemeClr>
            </a:solidFill>
            <a:miter lim="800000"/>
            <a:headEnd/>
            <a:tailEnd/>
          </a:ln>
          <a:effectLst>
            <a:outerShdw blurRad="63500" sx="101000" sy="101000" algn="ctr" rotWithShape="0">
              <a:prstClr val="black">
                <a:alpha val="40000"/>
              </a:prstClr>
            </a:outerShdw>
          </a:effectLst>
        </p:spPr>
        <p:txBody>
          <a:bodyPr vert="horz" wrap="square" lIns="91440" tIns="45720" rIns="91440" bIns="45720" numCol="1" anchor="ctr" anchorCtr="0" compatLnSpc="1">
            <a:prstTxWarp prst="textNoShape">
              <a:avLst/>
            </a:prstTxWarp>
            <a:noAutofit/>
            <a:scene3d>
              <a:camera prst="orthographicFront"/>
              <a:lightRig rig="soft" dir="tl">
                <a:rot lat="0" lon="0" rev="0"/>
              </a:lightRig>
            </a:scene3d>
            <a:sp3d contourW="25400" prstMaterial="matte">
              <a:contourClr>
                <a:schemeClr val="accent2">
                  <a:tint val="20000"/>
                </a:schemeClr>
              </a:contourClr>
            </a:sp3d>
          </a:bodyPr>
          <a:lstStyle>
            <a:lvl1pPr algn="ctr" rtl="1" eaLnBrk="0" fontAlgn="base" hangingPunct="0">
              <a:spcBef>
                <a:spcPct val="0"/>
              </a:spcBef>
              <a:spcAft>
                <a:spcPct val="0"/>
              </a:spcAft>
              <a:defRPr lang="he-IL" sz="2800" b="0" i="0" kern="1200" cap="none" spc="50">
                <a:ln w="11430">
                  <a:noFill/>
                </a:ln>
                <a:solidFill>
                  <a:schemeClr val="bg1"/>
                </a:solidFill>
                <a:effectLst>
                  <a:outerShdw blurRad="50800" dist="38100" dir="5400000" algn="t" rotWithShape="0">
                    <a:prstClr val="black">
                      <a:alpha val="40000"/>
                    </a:prstClr>
                  </a:outerShdw>
                </a:effectLst>
                <a:latin typeface="David" panose="020E0502060401010101" pitchFamily="34" charset="-79"/>
                <a:ea typeface="+mj-ea"/>
                <a:cs typeface="David" panose="020E0502060401010101" pitchFamily="34" charset="-79"/>
              </a:defRPr>
            </a:lvl1pPr>
            <a:lvl2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2pPr>
            <a:lvl3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3pPr>
            <a:lvl4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4pPr>
            <a:lvl5pPr algn="r" rtl="1" eaLnBrk="0" fontAlgn="base" hangingPunct="0">
              <a:spcBef>
                <a:spcPct val="0"/>
              </a:spcBef>
              <a:spcAft>
                <a:spcPct val="0"/>
              </a:spcAft>
              <a:defRPr sz="3200">
                <a:solidFill>
                  <a:srgbClr val="632523"/>
                </a:solidFill>
                <a:latin typeface="Times New Roman" pitchFamily="18" charset="0"/>
                <a:cs typeface="Times New Roman" pitchFamily="18" charset="0"/>
              </a:defRPr>
            </a:lvl5pPr>
            <a:lvl6pPr marL="457200" algn="r" rtl="1" fontAlgn="base">
              <a:spcBef>
                <a:spcPct val="0"/>
              </a:spcBef>
              <a:spcAft>
                <a:spcPct val="0"/>
              </a:spcAft>
              <a:defRPr sz="3200">
                <a:solidFill>
                  <a:srgbClr val="31859C"/>
                </a:solidFill>
                <a:latin typeface="Calibri" pitchFamily="34" charset="0"/>
                <a:cs typeface="Times New Roman" pitchFamily="18" charset="0"/>
              </a:defRPr>
            </a:lvl6pPr>
            <a:lvl7pPr marL="914400" algn="r" rtl="1" fontAlgn="base">
              <a:spcBef>
                <a:spcPct val="0"/>
              </a:spcBef>
              <a:spcAft>
                <a:spcPct val="0"/>
              </a:spcAft>
              <a:defRPr sz="3200">
                <a:solidFill>
                  <a:srgbClr val="31859C"/>
                </a:solidFill>
                <a:latin typeface="Calibri" pitchFamily="34" charset="0"/>
                <a:cs typeface="Times New Roman" pitchFamily="18" charset="0"/>
              </a:defRPr>
            </a:lvl7pPr>
            <a:lvl8pPr marL="1371600" algn="r" rtl="1" fontAlgn="base">
              <a:spcBef>
                <a:spcPct val="0"/>
              </a:spcBef>
              <a:spcAft>
                <a:spcPct val="0"/>
              </a:spcAft>
              <a:defRPr sz="3200">
                <a:solidFill>
                  <a:srgbClr val="31859C"/>
                </a:solidFill>
                <a:latin typeface="Calibri" pitchFamily="34" charset="0"/>
                <a:cs typeface="Times New Roman" pitchFamily="18" charset="0"/>
              </a:defRPr>
            </a:lvl8pPr>
            <a:lvl9pPr marL="1828800" algn="r" rtl="1" fontAlgn="base">
              <a:spcBef>
                <a:spcPct val="0"/>
              </a:spcBef>
              <a:spcAft>
                <a:spcPct val="0"/>
              </a:spcAft>
              <a:defRPr sz="3200">
                <a:solidFill>
                  <a:srgbClr val="31859C"/>
                </a:solidFill>
                <a:latin typeface="Calibri" pitchFamily="34" charset="0"/>
                <a:cs typeface="Times New Roman" pitchFamily="18" charset="0"/>
              </a:defRPr>
            </a:lvl9pPr>
          </a:lstStyle>
          <a:p>
            <a:r>
              <a:rPr lang="he-IL" sz="2000" dirty="0" smtClean="0"/>
              <a:t>סיכום</a:t>
            </a:r>
            <a:endParaRPr lang="he-IL" sz="2000" dirty="0"/>
          </a:p>
        </p:txBody>
      </p:sp>
    </p:spTree>
  </p:cSld>
  <p:clrMapOvr>
    <a:masterClrMapping/>
  </p:clrMapOvr>
  <p:transition spd="slow"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retz1.info/_Uploads/456balanc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5966" y="4094774"/>
            <a:ext cx="2232070" cy="26465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כותרת 1"/>
          <p:cNvSpPr>
            <a:spLocks noGrp="1"/>
          </p:cNvSpPr>
          <p:nvPr>
            <p:ph type="title"/>
          </p:nvPr>
        </p:nvSpPr>
        <p:spPr/>
        <p:txBody>
          <a:bodyPr/>
          <a:lstStyle/>
          <a:p>
            <a:r>
              <a:rPr lang="he-IL" dirty="0"/>
              <a:t>מוניטין </a:t>
            </a:r>
            <a:r>
              <a:rPr lang="he-IL" dirty="0" smtClean="0"/>
              <a:t>אישי - בחוק</a:t>
            </a:r>
            <a:endParaRPr lang="he-IL" dirty="0"/>
          </a:p>
        </p:txBody>
      </p:sp>
      <p:sp>
        <p:nvSpPr>
          <p:cNvPr id="4" name="מלבן 3"/>
          <p:cNvSpPr/>
          <p:nvPr/>
        </p:nvSpPr>
        <p:spPr>
          <a:xfrm>
            <a:off x="5985477" y="1556792"/>
            <a:ext cx="184731" cy="369332"/>
          </a:xfrm>
          <a:prstGeom prst="rect">
            <a:avLst/>
          </a:prstGeom>
        </p:spPr>
        <p:txBody>
          <a:bodyPr wrap="none">
            <a:spAutoFit/>
          </a:bodyPr>
          <a:lstStyle/>
          <a:p>
            <a:endParaRPr lang="he-IL" dirty="0"/>
          </a:p>
        </p:txBody>
      </p:sp>
      <p:sp>
        <p:nvSpPr>
          <p:cNvPr id="5" name="מלבן 4"/>
          <p:cNvSpPr/>
          <p:nvPr/>
        </p:nvSpPr>
        <p:spPr>
          <a:xfrm>
            <a:off x="1278000" y="1749650"/>
            <a:ext cx="6588000" cy="2554545"/>
          </a:xfrm>
          <a:prstGeom prst="rect">
            <a:avLst/>
          </a:prstGeom>
        </p:spPr>
        <p:txBody>
          <a:bodyPr wrap="square">
            <a:spAutoFit/>
          </a:bodyPr>
          <a:lstStyle/>
          <a:p>
            <a:pPr algn="ctr"/>
            <a:r>
              <a:rPr lang="he-IL" sz="2000" dirty="0">
                <a:latin typeface="Guttman Mantova" panose="02010401010101010101" pitchFamily="2" charset="-79"/>
                <a:cs typeface="Guttman Mantova" panose="02010401010101010101" pitchFamily="2" charset="-79"/>
              </a:rPr>
              <a:t>חוק יחסי ממון בין בני זוג, תשל"ג-1973</a:t>
            </a:r>
          </a:p>
          <a:p>
            <a:pPr algn="ctr"/>
            <a:r>
              <a:rPr lang="he-IL" sz="2000" dirty="0" smtClean="0">
                <a:latin typeface="Guttman Mantova" panose="02010401010101010101" pitchFamily="2" charset="-79"/>
                <a:cs typeface="Guttman Mantova" panose="02010401010101010101" pitchFamily="2" charset="-79"/>
              </a:rPr>
              <a:t>פרק </a:t>
            </a:r>
            <a:r>
              <a:rPr lang="he-IL" sz="2000" dirty="0">
                <a:latin typeface="Guttman Mantova" panose="02010401010101010101" pitchFamily="2" charset="-79"/>
                <a:cs typeface="Guttman Mantova" panose="02010401010101010101" pitchFamily="2" charset="-79"/>
              </a:rPr>
              <a:t>ראשון: הסדר מוסכם סעיף  </a:t>
            </a:r>
            <a:r>
              <a:rPr lang="he-IL" sz="2000" dirty="0" smtClean="0">
                <a:latin typeface="Guttman Mantova" panose="02010401010101010101" pitchFamily="2" charset="-79"/>
                <a:cs typeface="Guttman Mantova" panose="02010401010101010101" pitchFamily="2" charset="-79"/>
              </a:rPr>
              <a:t>8(2)</a:t>
            </a:r>
          </a:p>
          <a:p>
            <a:pPr algn="ctr"/>
            <a:endParaRPr lang="he-IL" sz="2400" dirty="0">
              <a:latin typeface="Guttman Mantova" panose="02010401010101010101" pitchFamily="2" charset="-79"/>
              <a:cs typeface="Guttman Mantova" panose="02010401010101010101" pitchFamily="2" charset="-79"/>
            </a:endParaRPr>
          </a:p>
          <a:p>
            <a:pPr algn="ctr"/>
            <a:r>
              <a:rPr lang="he-IL" sz="2400" dirty="0">
                <a:latin typeface="Guttman Mantova" panose="02010401010101010101" pitchFamily="2" charset="-79"/>
                <a:cs typeface="Guttman Mantova" panose="02010401010101010101" pitchFamily="2" charset="-79"/>
              </a:rPr>
              <a:t>"לקבוע שאיזון שווי הנכסים, כולם או מקצתם, לא יהיה מחצה על מחצה, אלא לפי יחס אחר שיקבע בהתחשב, בין השאר, בנכסים עתידיים, לרבות בכושר ההשתכרות של כל אחד מבני הזוג</a:t>
            </a:r>
            <a:r>
              <a:rPr lang="he-IL" sz="2400" dirty="0" smtClean="0">
                <a:latin typeface="Guttman Mantova" panose="02010401010101010101" pitchFamily="2" charset="-79"/>
                <a:cs typeface="Guttman Mantova" panose="02010401010101010101" pitchFamily="2" charset="-79"/>
              </a:rPr>
              <a:t>;"</a:t>
            </a:r>
            <a:endParaRPr lang="he-IL" sz="2400" dirty="0">
              <a:latin typeface="Guttman Mantova" panose="02010401010101010101" pitchFamily="2" charset="-79"/>
              <a:cs typeface="Guttman Mantova" panose="02010401010101010101" pitchFamily="2" charset="-79"/>
            </a:endParaRPr>
          </a:p>
        </p:txBody>
      </p:sp>
      <p:sp>
        <p:nvSpPr>
          <p:cNvPr id="6" name="מלבן 5"/>
          <p:cNvSpPr/>
          <p:nvPr/>
        </p:nvSpPr>
        <p:spPr>
          <a:xfrm>
            <a:off x="1835696" y="3861048"/>
            <a:ext cx="5449080" cy="360040"/>
          </a:xfrm>
          <a:prstGeom prst="rect">
            <a:avLst/>
          </a:prstGeom>
          <a:solidFill>
            <a:schemeClr val="accent1">
              <a:lumMod val="50000"/>
              <a:alpha val="25098"/>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677997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של טבלה 3"/>
          <p:cNvGraphicFramePr>
            <a:graphicFrameLocks/>
          </p:cNvGraphicFramePr>
          <p:nvPr>
            <p:extLst>
              <p:ext uri="{D42A27DB-BD31-4B8C-83A1-F6EECF244321}">
                <p14:modId xmlns:p14="http://schemas.microsoft.com/office/powerpoint/2010/main" xmlns="" val="4089319168"/>
              </p:ext>
            </p:extLst>
          </p:nvPr>
        </p:nvGraphicFramePr>
        <p:xfrm>
          <a:off x="1241879" y="1742458"/>
          <a:ext cx="6660242" cy="3045339"/>
        </p:xfrm>
        <a:graphic>
          <a:graphicData uri="http://schemas.openxmlformats.org/drawingml/2006/table">
            <a:tbl>
              <a:tblPr rtl="1" firstRow="1" bandRow="1">
                <a:effectLst>
                  <a:outerShdw blurRad="63500" sx="102000" sy="102000" algn="ctr" rotWithShape="0">
                    <a:prstClr val="black">
                      <a:alpha val="40000"/>
                    </a:prstClr>
                  </a:outerShdw>
                </a:effectLst>
                <a:tableStyleId>{5C22544A-7EE6-4342-B048-85BDC9FD1C3A}</a:tableStyleId>
              </a:tblPr>
              <a:tblGrid>
                <a:gridCol w="2016242"/>
                <a:gridCol w="1404000"/>
                <a:gridCol w="3240000"/>
              </a:tblGrid>
              <a:tr h="576000">
                <a:tc>
                  <a:txBody>
                    <a:bodyPr/>
                    <a:lstStyle/>
                    <a:p>
                      <a:pPr algn="ctr" rtl="1"/>
                      <a:r>
                        <a:rPr lang="he-IL" sz="2000" dirty="0" smtClean="0">
                          <a:latin typeface="David" panose="020E0502060401010101" pitchFamily="34" charset="-79"/>
                          <a:cs typeface="David" panose="020E0502060401010101" pitchFamily="34" charset="-79"/>
                        </a:rPr>
                        <a:t>גורם</a:t>
                      </a:r>
                      <a:r>
                        <a:rPr lang="he-IL" sz="2000" baseline="0" dirty="0" smtClean="0">
                          <a:latin typeface="David" panose="020E0502060401010101" pitchFamily="34" charset="-79"/>
                          <a:cs typeface="David" panose="020E0502060401010101" pitchFamily="34" charset="-79"/>
                        </a:rPr>
                        <a:t> ממנה</a:t>
                      </a:r>
                      <a:endParaRPr lang="he-IL" sz="2000" dirty="0">
                        <a:latin typeface="David" panose="020E0502060401010101" pitchFamily="34" charset="-79"/>
                        <a:cs typeface="David" panose="020E0502060401010101" pitchFamily="34" charset="-79"/>
                      </a:endParaRPr>
                    </a:p>
                  </a:txBody>
                  <a:tcPr marL="91445" marR="91445" marT="45728" marB="4572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50000"/>
                      </a:schemeClr>
                    </a:solidFill>
                  </a:tcPr>
                </a:tc>
                <a:tc>
                  <a:txBody>
                    <a:bodyPr/>
                    <a:lstStyle/>
                    <a:p>
                      <a:pPr algn="ctr" rtl="1"/>
                      <a:r>
                        <a:rPr lang="he-IL" sz="2000" dirty="0" smtClean="0">
                          <a:latin typeface="David" panose="020E0502060401010101" pitchFamily="34" charset="-79"/>
                          <a:cs typeface="David" panose="020E0502060401010101" pitchFamily="34" charset="-79"/>
                        </a:rPr>
                        <a:t>נוסח המינוי</a:t>
                      </a:r>
                      <a:endParaRPr lang="he-IL" sz="2000" dirty="0">
                        <a:latin typeface="David" panose="020E0502060401010101" pitchFamily="34" charset="-79"/>
                        <a:cs typeface="David" panose="020E0502060401010101" pitchFamily="34" charset="-79"/>
                      </a:endParaRPr>
                    </a:p>
                  </a:txBody>
                  <a:tcPr marL="91445" marR="91445" marT="45728" marB="4572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50000"/>
                      </a:schemeClr>
                    </a:solidFill>
                  </a:tcPr>
                </a:tc>
                <a:tc>
                  <a:txBody>
                    <a:bodyPr/>
                    <a:lstStyle/>
                    <a:p>
                      <a:pPr algn="ctr" rtl="1"/>
                      <a:r>
                        <a:rPr lang="he-IL" sz="2000" dirty="0" smtClean="0">
                          <a:latin typeface="David" panose="020E0502060401010101" pitchFamily="34" charset="-79"/>
                          <a:cs typeface="David" panose="020E0502060401010101" pitchFamily="34" charset="-79"/>
                        </a:rPr>
                        <a:t>סיפור המקרה</a:t>
                      </a:r>
                      <a:endParaRPr lang="he-IL" sz="2000" dirty="0">
                        <a:latin typeface="David" panose="020E0502060401010101" pitchFamily="34" charset="-79"/>
                        <a:cs typeface="David" panose="020E0502060401010101" pitchFamily="34" charset="-79"/>
                      </a:endParaRPr>
                    </a:p>
                  </a:txBody>
                  <a:tcPr marL="91445" marR="91445" marT="45728" marB="4572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50000"/>
                      </a:schemeClr>
                    </a:solidFill>
                  </a:tcPr>
                </a:tc>
              </a:tr>
              <a:tr h="579228">
                <a:tc>
                  <a:txBody>
                    <a:bodyPr/>
                    <a:lstStyle/>
                    <a:p>
                      <a:pPr rtl="1"/>
                      <a:r>
                        <a:rPr lang="he-IL" sz="1600" dirty="0" smtClean="0">
                          <a:latin typeface="David" panose="020E0502060401010101" pitchFamily="34" charset="-79"/>
                          <a:cs typeface="David" panose="020E0502060401010101" pitchFamily="34" charset="-79"/>
                        </a:rPr>
                        <a:t>בית הדין הרבני באשדוד</a:t>
                      </a:r>
                      <a:endParaRPr lang="he-IL" sz="1600" dirty="0">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rtl="1"/>
                      <a:endParaRPr lang="he-IL" sz="1600" dirty="0">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indent="-285750" rtl="1">
                        <a:buClr>
                          <a:schemeClr val="accent2">
                            <a:lumMod val="50000"/>
                          </a:schemeClr>
                        </a:buClr>
                        <a:buFont typeface="Wingdings" panose="05000000000000000000" pitchFamily="2" charset="2"/>
                        <a:buChar char="§"/>
                      </a:pPr>
                      <a:r>
                        <a:rPr lang="he-IL" sz="1600" dirty="0" smtClean="0">
                          <a:latin typeface="David" panose="020E0502060401010101" pitchFamily="34" charset="-79"/>
                          <a:cs typeface="David" panose="020E0502060401010101" pitchFamily="34" charset="-79"/>
                        </a:rPr>
                        <a:t>הבעל טייס בכיר</a:t>
                      </a:r>
                    </a:p>
                    <a:p>
                      <a:pPr marL="285750" indent="-285750" rtl="1">
                        <a:buClr>
                          <a:schemeClr val="accent2">
                            <a:lumMod val="50000"/>
                          </a:schemeClr>
                        </a:buClr>
                        <a:buFont typeface="Wingdings" panose="05000000000000000000" pitchFamily="2" charset="2"/>
                        <a:buChar char="§"/>
                      </a:pPr>
                      <a:r>
                        <a:rPr lang="he-IL" sz="1600" dirty="0" smtClean="0">
                          <a:latin typeface="David" panose="020E0502060401010101" pitchFamily="34" charset="-79"/>
                          <a:cs typeface="David" panose="020E0502060401010101" pitchFamily="34" charset="-79"/>
                        </a:rPr>
                        <a:t>האישה דוקטור לספרות</a:t>
                      </a:r>
                      <a:endParaRPr lang="he-IL" sz="1600" dirty="0">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106699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prstClr val="black"/>
                          </a:solidFill>
                          <a:effectLst/>
                          <a:uLnTx/>
                          <a:uFillTx/>
                          <a:latin typeface="David" panose="020E0502060401010101" pitchFamily="34" charset="-79"/>
                          <a:cs typeface="David" panose="020E0502060401010101" pitchFamily="34" charset="-79"/>
                        </a:rPr>
                        <a:t>בית המשפט לענייני משפחה במחוז תל אביב</a:t>
                      </a:r>
                      <a:endParaRPr kumimoji="0" lang="he-IL" sz="1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rtl="1"/>
                      <a:endParaRPr lang="he-IL" sz="1600" dirty="0">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marL="285750" indent="-285750" rtl="1">
                        <a:buClr>
                          <a:schemeClr val="accent2">
                            <a:lumMod val="50000"/>
                          </a:schemeClr>
                        </a:buClr>
                        <a:buFont typeface="Wingdings" panose="05000000000000000000" pitchFamily="2" charset="2"/>
                        <a:buChar char="§"/>
                      </a:pPr>
                      <a:r>
                        <a:rPr lang="he-IL" sz="1600" dirty="0" smtClean="0">
                          <a:latin typeface="David" panose="020E0502060401010101" pitchFamily="34" charset="-79"/>
                          <a:cs typeface="David" panose="020E0502060401010101" pitchFamily="34" charset="-79"/>
                        </a:rPr>
                        <a:t>הבעל שותף במשרד רואי חשבון </a:t>
                      </a: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82311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prstClr val="black"/>
                          </a:solidFill>
                          <a:effectLst/>
                          <a:uLnTx/>
                          <a:uFillTx/>
                          <a:latin typeface="David" panose="020E0502060401010101" pitchFamily="34" charset="-79"/>
                          <a:cs typeface="David" panose="020E0502060401010101" pitchFamily="34" charset="-79"/>
                        </a:rPr>
                        <a:t>בית המשפט לענייני משפחה במחוז תל אביב</a:t>
                      </a:r>
                      <a:endParaRPr kumimoji="0" lang="he-IL" sz="1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rtl="1"/>
                      <a:endParaRPr lang="he-IL" sz="1600" dirty="0">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indent="-285750" rtl="1">
                        <a:buClr>
                          <a:schemeClr val="accent2">
                            <a:lumMod val="50000"/>
                          </a:schemeClr>
                        </a:buClr>
                        <a:buFont typeface="Wingdings" panose="05000000000000000000" pitchFamily="2" charset="2"/>
                        <a:buChar char="§"/>
                      </a:pPr>
                      <a:r>
                        <a:rPr lang="he-IL" sz="1600" dirty="0" smtClean="0">
                          <a:latin typeface="David" panose="020E0502060401010101" pitchFamily="34" charset="-79"/>
                          <a:cs typeface="David" panose="020E0502060401010101" pitchFamily="34" charset="-79"/>
                        </a:rPr>
                        <a:t>הערכת המוניטין</a:t>
                      </a:r>
                      <a:r>
                        <a:rPr lang="he-IL" sz="1600" baseline="0" dirty="0" smtClean="0">
                          <a:latin typeface="David" panose="020E0502060401010101" pitchFamily="34" charset="-79"/>
                          <a:cs typeface="David" panose="020E0502060401010101" pitchFamily="34" charset="-79"/>
                        </a:rPr>
                        <a:t> האישי והעסקי של אומן</a:t>
                      </a:r>
                      <a:endParaRPr lang="he-IL" sz="1600" dirty="0">
                        <a:latin typeface="David" panose="020E0502060401010101" pitchFamily="34" charset="-79"/>
                        <a:cs typeface="David" panose="020E0502060401010101" pitchFamily="34" charset="-79"/>
                      </a:endParaRPr>
                    </a:p>
                  </a:txBody>
                  <a:tcPr marL="91445" marR="91445" marT="45728" marB="4572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bl>
          </a:graphicData>
        </a:graphic>
      </p:graphicFrame>
      <p:sp>
        <p:nvSpPr>
          <p:cNvPr id="2" name="כותרת 1"/>
          <p:cNvSpPr>
            <a:spLocks noGrp="1"/>
          </p:cNvSpPr>
          <p:nvPr>
            <p:ph type="title"/>
          </p:nvPr>
        </p:nvSpPr>
        <p:spPr/>
        <p:txBody>
          <a:bodyPr/>
          <a:lstStyle/>
          <a:p>
            <a:r>
              <a:rPr lang="he-IL" sz="2400" smtClean="0"/>
              <a:t>מינויים לדוגמא מהשנה האחרונה על ידי בתי הדין</a:t>
            </a:r>
            <a:endParaRPr lang="he-IL" sz="2400" dirty="0"/>
          </a:p>
        </p:txBody>
      </p:sp>
      <p:pic>
        <p:nvPicPr>
          <p:cNvPr id="9" name="Picture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4596334"/>
            <a:ext cx="3059832" cy="225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a:hlinkClick r:id="" action="ppaction://customshow?id=0&amp;return=true"/>
          </p:cNvPr>
          <p:cNvSpPr txBox="1"/>
          <p:nvPr/>
        </p:nvSpPr>
        <p:spPr>
          <a:xfrm>
            <a:off x="4499888" y="2317816"/>
            <a:ext cx="1296248" cy="432000"/>
          </a:xfrm>
          <a:prstGeom prst="rect">
            <a:avLst/>
          </a:prstGeom>
          <a:noFill/>
          <a:effectLst>
            <a:outerShdw blurRad="63500" sx="102000" sy="102000" algn="ctr" rotWithShape="0">
              <a:prstClr val="black">
                <a:alpha val="40000"/>
              </a:prstClr>
            </a:outerShdw>
          </a:effectLst>
        </p:spPr>
        <p:txBody>
          <a:bodyPr wrap="square" rtlCol="1" anchor="t">
            <a:noAutofit/>
          </a:bodyPr>
          <a:lstStyle/>
          <a:p>
            <a:pPr algn="ctr"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
        <p:nvSpPr>
          <p:cNvPr id="6" name="TextBox 5">
            <a:hlinkClick r:id="" action="ppaction://customshow?id=2&amp;return=true"/>
          </p:cNvPr>
          <p:cNvSpPr txBox="1"/>
          <p:nvPr/>
        </p:nvSpPr>
        <p:spPr>
          <a:xfrm>
            <a:off x="4499888" y="4025847"/>
            <a:ext cx="1296248" cy="432000"/>
          </a:xfrm>
          <a:prstGeom prst="rect">
            <a:avLst/>
          </a:prstGeom>
          <a:noFill/>
          <a:effectLst>
            <a:outerShdw blurRad="63500" sx="102000" sy="102000" algn="ctr" rotWithShape="0">
              <a:prstClr val="black">
                <a:alpha val="40000"/>
              </a:prstClr>
            </a:outerShdw>
          </a:effectLst>
        </p:spPr>
        <p:txBody>
          <a:bodyPr wrap="square" rtlCol="1" anchor="t">
            <a:noAutofit/>
          </a:bodyPr>
          <a:lstStyle/>
          <a:p>
            <a:pPr algn="ctr"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
        <p:nvSpPr>
          <p:cNvPr id="7" name="TextBox 6">
            <a:hlinkClick r:id="" action="ppaction://customshow?id=1&amp;return=true"/>
          </p:cNvPr>
          <p:cNvSpPr txBox="1"/>
          <p:nvPr/>
        </p:nvSpPr>
        <p:spPr>
          <a:xfrm>
            <a:off x="4499888" y="2965888"/>
            <a:ext cx="1296248" cy="432000"/>
          </a:xfrm>
          <a:prstGeom prst="rect">
            <a:avLst/>
          </a:prstGeom>
          <a:noFill/>
          <a:effectLst>
            <a:outerShdw blurRad="63500" sx="102000" sy="102000" algn="ctr" rotWithShape="0">
              <a:prstClr val="black">
                <a:alpha val="40000"/>
              </a:prstClr>
            </a:outerShdw>
          </a:effectLst>
        </p:spPr>
        <p:txBody>
          <a:bodyPr wrap="square" rtlCol="1" anchor="t">
            <a:noAutofit/>
          </a:bodyPr>
          <a:lstStyle/>
          <a:p>
            <a:pPr algn="ctr" eaLnBrk="0" fontAlgn="base" hangingPunct="0">
              <a:spcBef>
                <a:spcPct val="50000"/>
              </a:spcBef>
              <a:spcAft>
                <a:spcPct val="0"/>
              </a:spcAft>
            </a:pPr>
            <a:r>
              <a:rPr lang="he-IL" sz="2000" b="1" dirty="0" smtClean="0">
                <a:solidFill>
                  <a:srgbClr val="C00000"/>
                </a:solidFill>
                <a:effectLst>
                  <a:outerShdw blurRad="38100" dist="38100" dir="2700000" algn="tl">
                    <a:srgbClr val="000000">
                      <a:alpha val="43137"/>
                    </a:srgbClr>
                  </a:outerShdw>
                </a:effectLst>
                <a:latin typeface="Times New Roman"/>
                <a:cs typeface="Times New Roman"/>
              </a:rPr>
              <a:t>◄</a:t>
            </a:r>
            <a:endParaRPr lang="he-IL" sz="2000" b="1" dirty="0">
              <a:solidFill>
                <a:srgbClr val="C00000"/>
              </a:solidFill>
              <a:effectLst>
                <a:outerShdw blurRad="38100" dist="38100" dir="2700000" algn="tl">
                  <a:srgbClr val="000000">
                    <a:alpha val="43137"/>
                  </a:srgbClr>
                </a:outerShdw>
              </a:effectLst>
              <a:latin typeface="Agency FB"/>
              <a:cs typeface="Aharoni" pitchFamily="2" charset="-79"/>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נוסח </a:t>
            </a:r>
            <a:r>
              <a:rPr lang="he-IL" dirty="0" smtClean="0"/>
              <a:t>המינוי - 3.10.13</a:t>
            </a:r>
            <a:endParaRPr lang="he-IL"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325" b="3164"/>
          <a:stretch/>
        </p:blipFill>
        <p:spPr bwMode="auto">
          <a:xfrm>
            <a:off x="2320439" y="908050"/>
            <a:ext cx="4500511" cy="5760000"/>
          </a:xfrm>
          <a:prstGeom prst="rect">
            <a:avLst/>
          </a:prstGeom>
          <a:ln w="3175">
            <a:solidFill>
              <a:schemeClr val="tx1">
                <a:lumMod val="50000"/>
                <a:lumOff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2197" t="62351" r="14402" b="31001"/>
          <a:stretch/>
        </p:blipFill>
        <p:spPr bwMode="auto">
          <a:xfrm>
            <a:off x="496214" y="4401402"/>
            <a:ext cx="8151572" cy="1044000"/>
          </a:xfrm>
          <a:prstGeom prst="rect">
            <a:avLst/>
          </a:prstGeom>
          <a:solidFill>
            <a:srgbClr val="FFFF00"/>
          </a:solidFill>
          <a:ln w="3175">
            <a:solidFill>
              <a:schemeClr val="bg1">
                <a:lumMod val="50000"/>
              </a:schemeClr>
            </a:solidFill>
          </a:ln>
          <a:effectLst/>
          <a:extLst/>
        </p:spPr>
      </p:pic>
    </p:spTree>
    <p:extLst>
      <p:ext uri="{BB962C8B-B14F-4D97-AF65-F5344CB8AC3E}">
        <p14:creationId xmlns:p14="http://schemas.microsoft.com/office/powerpoint/2010/main" xmlns="" val="19536390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נוסח המינוי - </a:t>
            </a:r>
            <a:r>
              <a:rPr lang="he-IL" dirty="0" smtClean="0"/>
              <a:t>14.12.11</a:t>
            </a:r>
            <a:endParaRPr lang="he-IL"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2379" b="9905"/>
          <a:stretch/>
        </p:blipFill>
        <p:spPr bwMode="auto">
          <a:xfrm>
            <a:off x="1977794" y="908050"/>
            <a:ext cx="5188412" cy="5760000"/>
          </a:xfrm>
          <a:prstGeom prst="rect">
            <a:avLst/>
          </a:prstGeom>
          <a:ln w="3175">
            <a:solidFill>
              <a:schemeClr val="tx1">
                <a:lumMod val="50000"/>
                <a:lumOff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18917" t="25324" r="18702" b="64732"/>
          <a:stretch/>
        </p:blipFill>
        <p:spPr bwMode="auto">
          <a:xfrm>
            <a:off x="541179" y="1556792"/>
            <a:ext cx="8063071" cy="1836000"/>
          </a:xfrm>
          <a:prstGeom prst="rect">
            <a:avLst/>
          </a:prstGeom>
          <a:solidFill>
            <a:srgbClr val="FFFF00"/>
          </a:solidFill>
          <a:ln w="3175">
            <a:solidFill>
              <a:schemeClr val="bg1">
                <a:lumMod val="50000"/>
              </a:schemeClr>
            </a:solidFill>
          </a:ln>
          <a:effectLst/>
          <a:extLst/>
        </p:spPr>
      </p:pic>
    </p:spTree>
    <p:extLst>
      <p:ext uri="{BB962C8B-B14F-4D97-AF65-F5344CB8AC3E}">
        <p14:creationId xmlns:p14="http://schemas.microsoft.com/office/powerpoint/2010/main" xmlns="" val="24469234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נוסח המינוי - </a:t>
            </a:r>
            <a:r>
              <a:rPr lang="he-IL" dirty="0" smtClean="0"/>
              <a:t>24.5.10</a:t>
            </a:r>
            <a:endParaRPr lang="he-IL"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9762"/>
          <a:stretch/>
        </p:blipFill>
        <p:spPr bwMode="auto">
          <a:xfrm>
            <a:off x="2197038" y="908720"/>
            <a:ext cx="4766293" cy="5760000"/>
          </a:xfrm>
          <a:prstGeom prst="rect">
            <a:avLst/>
          </a:prstGeom>
          <a:ln w="3175">
            <a:solidFill>
              <a:schemeClr val="tx1">
                <a:lumMod val="50000"/>
                <a:lumOff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385" t="27635" r="17573" b="60605"/>
          <a:stretch/>
        </p:blipFill>
        <p:spPr bwMode="auto">
          <a:xfrm>
            <a:off x="578672" y="2095096"/>
            <a:ext cx="8025578" cy="1830676"/>
          </a:xfrm>
          <a:prstGeom prst="rect">
            <a:avLst/>
          </a:prstGeom>
          <a:solidFill>
            <a:srgbClr val="FFFF00"/>
          </a:solidFill>
          <a:ln w="3175">
            <a:solidFill>
              <a:schemeClr val="bg1">
                <a:lumMod val="50000"/>
              </a:schemeClr>
            </a:solidFill>
          </a:ln>
          <a:effectLst/>
          <a:extLst/>
        </p:spPr>
      </p:pic>
    </p:spTree>
    <p:extLst>
      <p:ext uri="{BB962C8B-B14F-4D97-AF65-F5344CB8AC3E}">
        <p14:creationId xmlns:p14="http://schemas.microsoft.com/office/powerpoint/2010/main" xmlns="" val="17636314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מציין מיקום תוכן 3"/>
          <p:cNvGraphicFramePr>
            <a:graphicFrameLocks/>
          </p:cNvGraphicFramePr>
          <p:nvPr>
            <p:extLst>
              <p:ext uri="{D42A27DB-BD31-4B8C-83A1-F6EECF244321}">
                <p14:modId xmlns:p14="http://schemas.microsoft.com/office/powerpoint/2010/main" xmlns="" val="4211742416"/>
              </p:ext>
            </p:extLst>
          </p:nvPr>
        </p:nvGraphicFramePr>
        <p:xfrm>
          <a:off x="72000" y="117000"/>
          <a:ext cx="9000000" cy="662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מחבר ישר 8"/>
          <p:cNvCxnSpPr/>
          <p:nvPr/>
        </p:nvCxnSpPr>
        <p:spPr>
          <a:xfrm>
            <a:off x="4503760" y="3065192"/>
            <a:ext cx="0" cy="198000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5494456" y="1988840"/>
            <a:ext cx="0" cy="266400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rot="20280000">
            <a:off x="4387052" y="3901250"/>
            <a:ext cx="1419452" cy="756000"/>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e-IL" sz="1400" b="1" dirty="0" smtClean="0">
                <a:solidFill>
                  <a:schemeClr val="accent4">
                    <a:lumMod val="50000"/>
                  </a:schemeClr>
                </a:solidFill>
                <a:latin typeface="David" panose="020E0502060401010101" pitchFamily="34" charset="-79"/>
                <a:cs typeface="David" panose="020E0502060401010101" pitchFamily="34" charset="-79"/>
              </a:rPr>
              <a:t>מוניטין אישי </a:t>
            </a:r>
          </a:p>
          <a:p>
            <a:pPr algn="ctr"/>
            <a:r>
              <a:rPr lang="he-IL" sz="1400" b="1" dirty="0">
                <a:solidFill>
                  <a:schemeClr val="accent4">
                    <a:lumMod val="50000"/>
                  </a:schemeClr>
                </a:solidFill>
                <a:latin typeface="David" panose="020E0502060401010101" pitchFamily="34" charset="-79"/>
                <a:cs typeface="David" panose="020E0502060401010101" pitchFamily="34" charset="-79"/>
              </a:rPr>
              <a:t>לשיתוף </a:t>
            </a:r>
            <a:endParaRPr lang="he-IL" sz="1400" b="1" dirty="0" smtClean="0">
              <a:solidFill>
                <a:schemeClr val="accent4">
                  <a:lumMod val="50000"/>
                </a:schemeClr>
              </a:solidFill>
              <a:latin typeface="David" panose="020E0502060401010101" pitchFamily="34" charset="-79"/>
              <a:cs typeface="David" panose="020E0502060401010101" pitchFamily="34" charset="-79"/>
            </a:endParaRPr>
          </a:p>
          <a:p>
            <a:pPr algn="ctr"/>
            <a:r>
              <a:rPr lang="he-IL" sz="1400" b="1" dirty="0" smtClean="0">
                <a:solidFill>
                  <a:schemeClr val="accent4">
                    <a:lumMod val="50000"/>
                  </a:schemeClr>
                </a:solidFill>
                <a:latin typeface="David" panose="020E0502060401010101" pitchFamily="34" charset="-79"/>
                <a:cs typeface="David" panose="020E0502060401010101" pitchFamily="34" charset="-79"/>
              </a:rPr>
              <a:t>(</a:t>
            </a:r>
            <a:r>
              <a:rPr lang="he-IL" sz="1400" b="1" dirty="0">
                <a:solidFill>
                  <a:schemeClr val="accent4">
                    <a:lumMod val="50000"/>
                  </a:schemeClr>
                </a:solidFill>
                <a:latin typeface="David" panose="020E0502060401010101" pitchFamily="34" charset="-79"/>
                <a:cs typeface="David" panose="020E0502060401010101" pitchFamily="34" charset="-79"/>
              </a:rPr>
              <a:t>יחסי)</a:t>
            </a:r>
          </a:p>
        </p:txBody>
      </p:sp>
      <p:sp>
        <p:nvSpPr>
          <p:cNvPr id="15" name="TextBox 2"/>
          <p:cNvSpPr txBox="1"/>
          <p:nvPr/>
        </p:nvSpPr>
        <p:spPr>
          <a:xfrm rot="20280000">
            <a:off x="4337173" y="2865647"/>
            <a:ext cx="1279520" cy="792088"/>
          </a:xfrm>
          <a:prstGeom prst="rect">
            <a:avLst/>
          </a:prstGeom>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e-IL" sz="1400" b="1" dirty="0" smtClean="0">
                <a:solidFill>
                  <a:schemeClr val="accent4">
                    <a:lumMod val="50000"/>
                  </a:schemeClr>
                </a:solidFill>
                <a:latin typeface="David" panose="020E0502060401010101" pitchFamily="34" charset="-79"/>
                <a:cs typeface="David" panose="020E0502060401010101" pitchFamily="34" charset="-79"/>
              </a:rPr>
              <a:t>סך כושר ההשתכרות</a:t>
            </a:r>
            <a:endParaRPr lang="he-IL" sz="1400" b="1" dirty="0">
              <a:solidFill>
                <a:schemeClr val="accent4">
                  <a:lumMod val="50000"/>
                </a:schemeClr>
              </a:solidFill>
              <a:latin typeface="David" panose="020E0502060401010101" pitchFamily="34" charset="-79"/>
              <a:cs typeface="David" panose="020E0502060401010101" pitchFamily="34" charset="-79"/>
            </a:endParaRPr>
          </a:p>
        </p:txBody>
      </p:sp>
      <p:cxnSp>
        <p:nvCxnSpPr>
          <p:cNvPr id="13" name="מחבר ישר 12"/>
          <p:cNvCxnSpPr/>
          <p:nvPr/>
        </p:nvCxnSpPr>
        <p:spPr>
          <a:xfrm>
            <a:off x="3505528" y="3847400"/>
            <a:ext cx="0" cy="147600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2555776" y="4018008"/>
            <a:ext cx="0" cy="1348437"/>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dirty="0" smtClean="0"/>
          </a:p>
          <a:p>
            <a:endParaRPr lang="he-IL" sz="900" dirty="0" smtClean="0"/>
          </a:p>
          <a:p>
            <a:r>
              <a:rPr lang="he-IL" dirty="0" smtClean="0"/>
              <a:t>בשנים האחרונות קיימת נטייה גוברת של מערכות הדין והצדק לבקש את כימות הערך הכלכלי של המוניטין האישי אשר נצמח בתקופה מסוימת.</a:t>
            </a:r>
          </a:p>
          <a:p>
            <a:r>
              <a:rPr lang="he-IL" dirty="0" smtClean="0"/>
              <a:t>חישוב ההון האנושי וכושר ההשתכרות של הפרט בחברה בעלת צביון קפיטליסטי ובשוק תחרותי, הוא מורכב. יש לקחת בחשבון מספר רב של גורמים המשפיעים על היחיד, על הענף בו עוסק ועל המשק בכללותו.</a:t>
            </a:r>
          </a:p>
          <a:p>
            <a:r>
              <a:rPr lang="he-IL" dirty="0" smtClean="0"/>
              <a:t>לשיטתנו, חישוב המוניטין האישי וכושר ההשתכרות הפוטנציאלי כמו שהובאו במצגת זו הם המתאימים ביותר  לעניין חלוקת המוניטין.  </a:t>
            </a:r>
          </a:p>
          <a:p>
            <a:endParaRPr lang="he-IL" dirty="0" smtClean="0"/>
          </a:p>
          <a:p>
            <a:endParaRPr lang="he-IL" dirty="0"/>
          </a:p>
        </p:txBody>
      </p:sp>
      <p:grpSp>
        <p:nvGrpSpPr>
          <p:cNvPr id="5" name="קבוצה 4"/>
          <p:cNvGrpSpPr/>
          <p:nvPr/>
        </p:nvGrpSpPr>
        <p:grpSpPr>
          <a:xfrm>
            <a:off x="1835698" y="620792"/>
            <a:ext cx="6440436" cy="1798748"/>
            <a:chOff x="1835698" y="620792"/>
            <a:chExt cx="6440436" cy="1798748"/>
          </a:xfrm>
        </p:grpSpPr>
        <p:sp>
          <p:nvSpPr>
            <p:cNvPr id="6" name="Rounded Rectangle 38"/>
            <p:cNvSpPr/>
            <p:nvPr/>
          </p:nvSpPr>
          <p:spPr>
            <a:xfrm>
              <a:off x="1835698" y="620792"/>
              <a:ext cx="5400000" cy="936000"/>
            </a:xfrm>
            <a:prstGeom prst="roundRect">
              <a:avLst/>
            </a:prstGeom>
            <a:solidFill>
              <a:schemeClr val="accent2">
                <a:lumMod val="75000"/>
              </a:schemeClr>
            </a:solidFill>
            <a:ln w="3175" cap="flat" cmpd="sng" algn="ctr">
              <a:solidFill>
                <a:sysClr val="windowText" lastClr="000000">
                  <a:lumMod val="50000"/>
                  <a:lumOff val="50000"/>
                </a:sysClr>
              </a:solidFill>
              <a:prstDash val="solid"/>
            </a:ln>
            <a:effectLst>
              <a:outerShdw blurRad="50800" dist="38100" dir="18900000" algn="bl" rotWithShape="0">
                <a:prstClr val="black">
                  <a:alpha val="40000"/>
                </a:prstClr>
              </a:outerShdw>
            </a:effectLst>
          </p:spPr>
          <p:txBody>
            <a:bodyPr anchor="ctr"/>
            <a:lstStyle/>
            <a:p>
              <a:pPr algn="ctr" fontAlgn="auto">
                <a:spcBef>
                  <a:spcPts val="0"/>
                </a:spcBef>
                <a:spcAft>
                  <a:spcPts val="0"/>
                </a:spcAft>
                <a:defRPr/>
              </a:pPr>
              <a:r>
                <a:rPr lang="he-IL" dirty="0" smtClean="0">
                  <a:solidFill>
                    <a:sysClr val="window" lastClr="FFFFFF"/>
                  </a:solidFill>
                  <a:latin typeface="David" panose="020E0502060401010101" pitchFamily="34" charset="-79"/>
                  <a:cs typeface="David" panose="020E0502060401010101" pitchFamily="34" charset="-79"/>
                </a:rPr>
                <a:t>" לוקח </a:t>
              </a:r>
              <a:r>
                <a:rPr lang="he-IL" dirty="0">
                  <a:solidFill>
                    <a:sysClr val="window" lastClr="FFFFFF"/>
                  </a:solidFill>
                  <a:latin typeface="David" panose="020E0502060401010101" pitchFamily="34" charset="-79"/>
                  <a:cs typeface="David" panose="020E0502060401010101" pitchFamily="34" charset="-79"/>
                </a:rPr>
                <a:t>20 שנים לבנות </a:t>
              </a:r>
              <a:r>
                <a:rPr lang="he-IL" dirty="0" smtClean="0">
                  <a:solidFill>
                    <a:sysClr val="window" lastClr="FFFFFF"/>
                  </a:solidFill>
                  <a:latin typeface="David" panose="020E0502060401010101" pitchFamily="34" charset="-79"/>
                  <a:cs typeface="David" panose="020E0502060401010101" pitchFamily="34" charset="-79"/>
                </a:rPr>
                <a:t>מוניטין</a:t>
              </a:r>
              <a:r>
                <a:rPr lang="he-IL" dirty="0">
                  <a:solidFill>
                    <a:sysClr val="window" lastClr="FFFFFF"/>
                  </a:solidFill>
                  <a:latin typeface="David" panose="020E0502060401010101" pitchFamily="34" charset="-79"/>
                  <a:cs typeface="David" panose="020E0502060401010101" pitchFamily="34" charset="-79"/>
                </a:rPr>
                <a:t> </a:t>
              </a:r>
              <a:r>
                <a:rPr lang="he-IL" dirty="0" smtClean="0">
                  <a:solidFill>
                    <a:sysClr val="window" lastClr="FFFFFF"/>
                  </a:solidFill>
                  <a:latin typeface="David" panose="020E0502060401010101" pitchFamily="34" charset="-79"/>
                  <a:cs typeface="David" panose="020E0502060401010101" pitchFamily="34" charset="-79"/>
                </a:rPr>
                <a:t> ובערך </a:t>
              </a:r>
              <a:r>
                <a:rPr lang="he-IL" dirty="0">
                  <a:solidFill>
                    <a:sysClr val="window" lastClr="FFFFFF"/>
                  </a:solidFill>
                  <a:latin typeface="David" panose="020E0502060401010101" pitchFamily="34" charset="-79"/>
                  <a:cs typeface="David" panose="020E0502060401010101" pitchFamily="34" charset="-79"/>
                </a:rPr>
                <a:t>5 דקות להרוס אותו. אם תחשבו על זה, אתם תעשו דברים באופן </a:t>
              </a:r>
              <a:r>
                <a:rPr lang="he-IL" dirty="0" smtClean="0">
                  <a:solidFill>
                    <a:sysClr val="window" lastClr="FFFFFF"/>
                  </a:solidFill>
                  <a:latin typeface="David" panose="020E0502060401010101" pitchFamily="34" charset="-79"/>
                  <a:cs typeface="David" panose="020E0502060401010101" pitchFamily="34" charset="-79"/>
                </a:rPr>
                <a:t>שונה ".</a:t>
              </a:r>
            </a:p>
            <a:p>
              <a:pPr algn="l" fontAlgn="auto">
                <a:spcBef>
                  <a:spcPts val="0"/>
                </a:spcBef>
                <a:spcAft>
                  <a:spcPts val="0"/>
                </a:spcAft>
                <a:defRPr/>
              </a:pPr>
              <a:r>
                <a:rPr lang="he-IL" sz="1600" dirty="0" smtClean="0">
                  <a:solidFill>
                    <a:sysClr val="window" lastClr="FFFFFF"/>
                  </a:solidFill>
                  <a:latin typeface="David" panose="020E0502060401010101" pitchFamily="34" charset="-79"/>
                  <a:cs typeface="David" panose="020E0502060401010101" pitchFamily="34" charset="-79"/>
                </a:rPr>
                <a:t>וורן באפט</a:t>
              </a:r>
              <a:endParaRPr lang="he-IL" sz="1600" dirty="0">
                <a:solidFill>
                  <a:sysClr val="window" lastClr="FFFFFF"/>
                </a:solidFill>
                <a:latin typeface="David" panose="020E0502060401010101" pitchFamily="34" charset="-79"/>
                <a:cs typeface="David" panose="020E0502060401010101" pitchFamily="34" charset="-79"/>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1122552"/>
              <a:ext cx="2840038" cy="129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179512" y="4797152"/>
            <a:ext cx="3096344" cy="720040"/>
          </a:xfrm>
          <a:prstGeom prst="rect">
            <a:avLst/>
          </a:prstGeom>
        </p:spPr>
        <p:txBody>
          <a:bodyPr wrap="none" fromWordArt="1">
            <a:prstTxWarp prst="textPlain">
              <a:avLst>
                <a:gd name="adj" fmla="val 50000"/>
              </a:avLst>
            </a:prstTxWarp>
          </a:bodyPr>
          <a:lstStyle/>
          <a:p>
            <a:pPr algn="ctr"/>
            <a:r>
              <a:rPr lang="he-IL" sz="6000" kern="10" dirty="0">
                <a:ln w="9525">
                  <a:noFill/>
                  <a:round/>
                  <a:headEnd/>
                  <a:tailEnd/>
                </a:ln>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יניב </a:t>
            </a:r>
            <a:r>
              <a:rPr lang="he-IL" sz="6000" kern="10" dirty="0" err="1">
                <a:ln w="9525">
                  <a:noFill/>
                  <a:round/>
                  <a:headEnd/>
                  <a:tailEnd/>
                </a:ln>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בוכניק</a:t>
            </a:r>
            <a:r>
              <a:rPr lang="he-IL" sz="6000" kern="10" dirty="0">
                <a:ln w="9525">
                  <a:noFill/>
                  <a:round/>
                  <a:headEnd/>
                  <a:tailEnd/>
                </a:ln>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רו"ח, </a:t>
            </a:r>
            <a:r>
              <a:rPr lang="en-US" sz="4800" kern="10" dirty="0">
                <a:ln w="9525">
                  <a:noFill/>
                  <a:round/>
                  <a:headEnd/>
                  <a:tailEnd/>
                </a:ln>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LL.M</a:t>
            </a:r>
          </a:p>
          <a:p>
            <a:pPr algn="ctr"/>
            <a:r>
              <a:rPr lang="he-IL" sz="4000" kern="10" dirty="0">
                <a:ln w="9525">
                  <a:noFill/>
                  <a:round/>
                  <a:headEnd/>
                  <a:tailEnd/>
                </a:ln>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משרד ברלב  ושות', רואי חשבון – ביקורת חקירתית</a:t>
            </a:r>
          </a:p>
        </p:txBody>
      </p:sp>
      <p:sp>
        <p:nvSpPr>
          <p:cNvPr id="9" name="WordArt 5"/>
          <p:cNvSpPr>
            <a:spLocks noChangeArrowheads="1" noChangeShapeType="1" noTextEdit="1"/>
          </p:cNvSpPr>
          <p:nvPr/>
        </p:nvSpPr>
        <p:spPr bwMode="auto">
          <a:xfrm>
            <a:off x="4329630" y="2691132"/>
            <a:ext cx="3672408" cy="737868"/>
          </a:xfrm>
          <a:prstGeom prst="rect">
            <a:avLst/>
          </a:prstGeom>
        </p:spPr>
        <p:txBody>
          <a:bodyPr wrap="none" fromWordArt="1">
            <a:prstTxWarp prst="textPlain">
              <a:avLst>
                <a:gd name="adj" fmla="val 50000"/>
              </a:avLst>
            </a:prstTxWarp>
          </a:bodyPr>
          <a:lstStyle/>
          <a:p>
            <a:pPr algn="ctr"/>
            <a:r>
              <a:rPr lang="he-IL" sz="6000" kern="10" dirty="0">
                <a:ln w="9525">
                  <a:noFill/>
                  <a:round/>
                  <a:headEnd/>
                  <a:tailEnd/>
                </a:ln>
                <a:solidFill>
                  <a:srgbClr val="760016"/>
                </a:solidFill>
                <a:effectLst>
                  <a:outerShdw blurRad="38100" dist="38100" dir="2700000" algn="tl">
                    <a:srgbClr val="000000">
                      <a:alpha val="43137"/>
                    </a:srgbClr>
                  </a:outerShdw>
                </a:effectLst>
                <a:latin typeface="Times New Roman" pitchFamily="18" charset="0"/>
                <a:cs typeface="Times New Roman" pitchFamily="18" charset="0"/>
              </a:rPr>
              <a:t>- תודה על ההקשבה -</a:t>
            </a:r>
          </a:p>
        </p:txBody>
      </p:sp>
      <p:pic>
        <p:nvPicPr>
          <p:cNvPr id="11" name="Picture 8" descr="http://moalleman.ir/forum/uploads/monthly_09_2013/post-29-0-48714100-137921765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0081" y="3698393"/>
            <a:ext cx="2082279" cy="141408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0520" y="4562491"/>
            <a:ext cx="3059832" cy="225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WordArt 5"/>
          <p:cNvSpPr>
            <a:spLocks noChangeArrowheads="1" noChangeShapeType="1" noTextEdit="1"/>
          </p:cNvSpPr>
          <p:nvPr/>
        </p:nvSpPr>
        <p:spPr bwMode="auto">
          <a:xfrm>
            <a:off x="4294278" y="908720"/>
            <a:ext cx="3750146" cy="665896"/>
          </a:xfrm>
          <a:prstGeom prst="rect">
            <a:avLst/>
          </a:prstGeom>
        </p:spPr>
        <p:txBody>
          <a:bodyPr wrap="none" fromWordArt="1">
            <a:prstTxWarp prst="textPlain">
              <a:avLst>
                <a:gd name="adj" fmla="val 50000"/>
              </a:avLst>
            </a:prstTxWarp>
          </a:bodyPr>
          <a:lstStyle/>
          <a:p>
            <a:pPr lvl="0" algn="ctr"/>
            <a:r>
              <a:rPr kumimoji="0" lang="he-IL" sz="6600" b="0" i="0" u="none" strike="noStrike" kern="10" cap="none" spc="0" normalizeH="0" baseline="0" noProof="0" dirty="0" smtClean="0">
                <a:ln>
                  <a:noFill/>
                </a:ln>
                <a:solidFill>
                  <a:srgbClr val="003366"/>
                </a:solidFill>
                <a:effectLst>
                  <a:outerShdw blurRad="88000" dist="50800" dir="5040005" algn="tl" rotWithShape="0">
                    <a:srgbClr val="7C7C7C">
                      <a:alpha val="45000"/>
                    </a:srgbClr>
                  </a:outerShdw>
                </a:effectLst>
                <a:uLnTx/>
                <a:uFillTx/>
                <a:latin typeface="David" panose="020E0502060401010101" pitchFamily="34" charset="-79"/>
                <a:cs typeface="David" panose="020E0502060401010101" pitchFamily="34" charset="-79"/>
              </a:rPr>
              <a:t>הכנס השנתי של מרכז רקמן</a:t>
            </a:r>
          </a:p>
          <a:p>
            <a:pPr lvl="0" algn="ctr"/>
            <a:r>
              <a:rPr kumimoji="0" lang="he-IL" sz="8000" b="0" i="0" u="none" strike="noStrike" kern="10" cap="none" spc="0" normalizeH="0" baseline="0" noProof="0" dirty="0" smtClean="0">
                <a:ln>
                  <a:noFill/>
                </a:ln>
                <a:solidFill>
                  <a:srgbClr val="003366"/>
                </a:solidFill>
                <a:effectLst>
                  <a:outerShdw blurRad="88000" dist="50800" dir="5040005" algn="tl" rotWithShape="0">
                    <a:srgbClr val="7C7C7C">
                      <a:alpha val="45000"/>
                    </a:srgbClr>
                  </a:outerShdw>
                </a:effectLst>
                <a:uLnTx/>
                <a:uFillTx/>
                <a:latin typeface="David" panose="020E0502060401010101" pitchFamily="34" charset="-79"/>
                <a:cs typeface="David" panose="020E0502060401010101" pitchFamily="34" charset="-79"/>
              </a:rPr>
              <a:t>בנושא: נכסי משפחה, מהון להון</a:t>
            </a:r>
            <a:endParaRPr kumimoji="0" lang="he-IL" sz="8000" b="0" i="0" u="none" strike="noStrike" kern="10" cap="none" spc="0" normalizeH="0" baseline="0" noProof="0" dirty="0">
              <a:ln>
                <a:noFill/>
              </a:ln>
              <a:solidFill>
                <a:srgbClr val="003366"/>
              </a:solidFill>
              <a:effectLst>
                <a:outerShdw blurRad="88000" dist="50800" dir="5040005" algn="tl" rotWithShape="0">
                  <a:srgbClr val="7C7C7C">
                    <a:alpha val="45000"/>
                  </a:srgbClr>
                </a:outerShdw>
              </a:effectLst>
              <a:uLnTx/>
              <a:uFillTx/>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1092306983"/>
      </p:ext>
    </p:extLst>
  </p:cSld>
  <p:clrMapOvr>
    <a:masterClrMapping/>
  </p:clrMapOvr>
  <mc:AlternateContent xmlns:mc="http://schemas.openxmlformats.org/markup-compatibility/2006">
    <mc:Choice xmlns:p14="http://schemas.microsoft.com/office/powerpoint/2010/main" xmlns="" Requires="p14">
      <p:transition spd="slow" p14:dur="1200" advClick="0">
        <p:zoom/>
      </p:transition>
    </mc:Choice>
    <mc:Fallback>
      <p:transition spd="slow" advClick="0">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מוניטין </a:t>
            </a:r>
            <a:r>
              <a:rPr lang="he-IL" dirty="0" smtClean="0"/>
              <a:t>עסקי - בחוק</a:t>
            </a:r>
            <a:endParaRPr lang="he-IL" dirty="0"/>
          </a:p>
        </p:txBody>
      </p:sp>
      <p:sp>
        <p:nvSpPr>
          <p:cNvPr id="4" name="מלבן 3"/>
          <p:cNvSpPr/>
          <p:nvPr/>
        </p:nvSpPr>
        <p:spPr>
          <a:xfrm>
            <a:off x="5985477" y="1556792"/>
            <a:ext cx="184731" cy="369332"/>
          </a:xfrm>
          <a:prstGeom prst="rect">
            <a:avLst/>
          </a:prstGeom>
        </p:spPr>
        <p:txBody>
          <a:bodyPr wrap="none">
            <a:spAutoFit/>
          </a:bodyPr>
          <a:lstStyle/>
          <a:p>
            <a:endParaRPr lang="he-IL" dirty="0"/>
          </a:p>
        </p:txBody>
      </p:sp>
      <p:sp>
        <p:nvSpPr>
          <p:cNvPr id="5" name="מלבן 4"/>
          <p:cNvSpPr/>
          <p:nvPr/>
        </p:nvSpPr>
        <p:spPr>
          <a:xfrm>
            <a:off x="1278000" y="1749650"/>
            <a:ext cx="6588000" cy="2185214"/>
          </a:xfrm>
          <a:prstGeom prst="rect">
            <a:avLst/>
          </a:prstGeom>
        </p:spPr>
        <p:txBody>
          <a:bodyPr wrap="square">
            <a:spAutoFit/>
          </a:bodyPr>
          <a:lstStyle/>
          <a:p>
            <a:pPr algn="ctr"/>
            <a:r>
              <a:rPr lang="he-IL" sz="2000" dirty="0">
                <a:latin typeface="Guttman Mantova" panose="02010401010101010101" pitchFamily="2" charset="-79"/>
                <a:cs typeface="Guttman Mantova" panose="02010401010101010101" pitchFamily="2" charset="-79"/>
              </a:rPr>
              <a:t>חוק יחסי ממון בין בני זוג, תשל"ג-1973</a:t>
            </a:r>
          </a:p>
          <a:p>
            <a:pPr algn="ctr"/>
            <a:r>
              <a:rPr lang="he-IL" sz="2000" dirty="0" smtClean="0">
                <a:latin typeface="Guttman Mantova" panose="02010401010101010101" pitchFamily="2" charset="-79"/>
                <a:cs typeface="Guttman Mantova" panose="02010401010101010101" pitchFamily="2" charset="-79"/>
              </a:rPr>
              <a:t>פרק </a:t>
            </a:r>
            <a:r>
              <a:rPr lang="he-IL" sz="2000" dirty="0">
                <a:latin typeface="Guttman Mantova" panose="02010401010101010101" pitchFamily="2" charset="-79"/>
                <a:cs typeface="Guttman Mantova" panose="02010401010101010101" pitchFamily="2" charset="-79"/>
              </a:rPr>
              <a:t>ראשון: הסדר מוסכם סעיף  6(ב</a:t>
            </a:r>
            <a:r>
              <a:rPr lang="he-IL" sz="2000" dirty="0" smtClean="0">
                <a:latin typeface="Guttman Mantova" panose="02010401010101010101" pitchFamily="2" charset="-79"/>
                <a:cs typeface="Guttman Mantova" panose="02010401010101010101" pitchFamily="2" charset="-79"/>
              </a:rPr>
              <a:t>)</a:t>
            </a:r>
          </a:p>
          <a:p>
            <a:pPr algn="ctr"/>
            <a:endParaRPr lang="he-IL" sz="2400" dirty="0">
              <a:latin typeface="Guttman Mantova" panose="02010401010101010101" pitchFamily="2" charset="-79"/>
              <a:cs typeface="Guttman Mantova" panose="02010401010101010101" pitchFamily="2" charset="-79"/>
            </a:endParaRPr>
          </a:p>
          <a:p>
            <a:pPr algn="ctr"/>
            <a:r>
              <a:rPr lang="he-IL" sz="2400" dirty="0" smtClean="0">
                <a:latin typeface="Guttman Mantova" panose="02010401010101010101" pitchFamily="2" charset="-79"/>
                <a:cs typeface="Guttman Mantova" panose="02010401010101010101" pitchFamily="2" charset="-79"/>
              </a:rPr>
              <a:t>"היה </a:t>
            </a:r>
            <a:r>
              <a:rPr lang="he-IL" sz="2400" dirty="0" err="1">
                <a:latin typeface="Guttman Mantova" panose="02010401010101010101" pitchFamily="2" charset="-79"/>
                <a:cs typeface="Guttman Mantova" panose="02010401010101010101" pitchFamily="2" charset="-79"/>
              </a:rPr>
              <a:t>שוויים</a:t>
            </a:r>
            <a:r>
              <a:rPr lang="he-IL" sz="2400" dirty="0">
                <a:latin typeface="Guttman Mantova" panose="02010401010101010101" pitchFamily="2" charset="-79"/>
                <a:cs typeface="Guttman Mantova" panose="02010401010101010101" pitchFamily="2" charset="-79"/>
              </a:rPr>
              <a:t> של נכסי בן הזוג האחד עולה על </a:t>
            </a:r>
            <a:r>
              <a:rPr lang="he-IL" sz="2400" dirty="0" err="1">
                <a:latin typeface="Guttman Mantova" panose="02010401010101010101" pitchFamily="2" charset="-79"/>
                <a:cs typeface="Guttman Mantova" panose="02010401010101010101" pitchFamily="2" charset="-79"/>
              </a:rPr>
              <a:t>שוויים</a:t>
            </a:r>
            <a:r>
              <a:rPr lang="he-IL" sz="2400" dirty="0">
                <a:latin typeface="Guttman Mantova" panose="02010401010101010101" pitchFamily="2" charset="-79"/>
                <a:cs typeface="Guttman Mantova" panose="02010401010101010101" pitchFamily="2" charset="-79"/>
              </a:rPr>
              <a:t> של נכסי השני, חייב האחד לתת לשני את מחצית ההפרש, אם בעין ואם בכסף או בשווה </a:t>
            </a:r>
            <a:r>
              <a:rPr lang="he-IL" sz="2400" dirty="0" smtClean="0">
                <a:latin typeface="Guttman Mantova" panose="02010401010101010101" pitchFamily="2" charset="-79"/>
                <a:cs typeface="Guttman Mantova" panose="02010401010101010101" pitchFamily="2" charset="-79"/>
              </a:rPr>
              <a:t>כסף."</a:t>
            </a:r>
            <a:endParaRPr lang="he-IL" sz="2400" dirty="0">
              <a:latin typeface="Guttman Mantova" panose="02010401010101010101" pitchFamily="2" charset="-79"/>
              <a:cs typeface="Guttman Mantova" panose="02010401010101010101" pitchFamily="2" charset="-79"/>
            </a:endParaRPr>
          </a:p>
        </p:txBody>
      </p:sp>
      <p:pic>
        <p:nvPicPr>
          <p:cNvPr id="1026" name="Picture 2" descr="http://www.eretz1.info/_Uploads/456balanc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34507" y="3789040"/>
            <a:ext cx="2474987" cy="29346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156672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p:txBody>
          <a:bodyPr/>
          <a:lstStyle/>
          <a:p>
            <a:pPr algn="ctr">
              <a:defRPr/>
            </a:pPr>
            <a:r>
              <a:rPr lang="he-IL" dirty="0" smtClean="0"/>
              <a:t>מוניטין עסקי</a:t>
            </a:r>
            <a:endParaRPr lang="he-IL" dirty="0"/>
          </a:p>
        </p:txBody>
      </p:sp>
      <p:sp>
        <p:nvSpPr>
          <p:cNvPr id="6" name="מציין מיקום תוכן 2"/>
          <p:cNvSpPr txBox="1">
            <a:spLocks/>
          </p:cNvSpPr>
          <p:nvPr/>
        </p:nvSpPr>
        <p:spPr bwMode="auto">
          <a:xfrm>
            <a:off x="1422000" y="1844824"/>
            <a:ext cx="6300000" cy="3671887"/>
          </a:xfrm>
          <a:prstGeom prst="round2DiagRect">
            <a:avLst/>
          </a:prstGeom>
          <a:solidFill>
            <a:schemeClr val="bg2">
              <a:lumMod val="75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C0504D"/>
              </a:buClr>
              <a:buNone/>
            </a:pPr>
            <a:r>
              <a:rPr lang="he-IL" sz="3200" b="1" dirty="0">
                <a:solidFill>
                  <a:schemeClr val="tx2">
                    <a:lumMod val="50000"/>
                  </a:schemeClr>
                </a:solidFill>
                <a:latin typeface="David" panose="020E0502060401010101" pitchFamily="34" charset="-79"/>
                <a:cs typeface="David" panose="020E0502060401010101" pitchFamily="34" charset="-79"/>
              </a:rPr>
              <a:t>נכס בלתי מוחשי של פירמה - מהווה את ערך הפירמה שמעל ערך הנכסים המוחשיים שלה ומשקף את יכולתה להרוויח רווח עודף על הרווח הבסיסי שמרוויחים עסקים אחרים מסוג דומה.</a:t>
            </a:r>
          </a:p>
          <a:p>
            <a:pPr marL="0" indent="0" algn="ctr">
              <a:buClr>
                <a:srgbClr val="C0504D"/>
              </a:buClr>
              <a:buFont typeface="Wingdings" pitchFamily="2" charset="2"/>
              <a:buNone/>
            </a:pPr>
            <a:endParaRPr lang="he-IL" sz="1200" dirty="0">
              <a:solidFill>
                <a:srgbClr val="C0504D">
                  <a:lumMod val="50000"/>
                </a:srgb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941763"/>
            <a:ext cx="2825750" cy="291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smtClean="0"/>
              <a:t>מוניטין עסקי - שיטות להערכות שווי</a:t>
            </a:r>
            <a:endParaRPr lang="he-IL" dirty="0"/>
          </a:p>
        </p:txBody>
      </p:sp>
      <p:sp>
        <p:nvSpPr>
          <p:cNvPr id="35" name="מציין מיקום תוכן 2"/>
          <p:cNvSpPr txBox="1">
            <a:spLocks/>
          </p:cNvSpPr>
          <p:nvPr/>
        </p:nvSpPr>
        <p:spPr bwMode="auto">
          <a:xfrm>
            <a:off x="1692275" y="2317308"/>
            <a:ext cx="5759450" cy="2726920"/>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גישה </a:t>
            </a:r>
            <a:r>
              <a:rPr lang="he-IL" dirty="0">
                <a:solidFill>
                  <a:schemeClr val="tx2">
                    <a:lumMod val="50000"/>
                  </a:schemeClr>
                </a:solidFill>
                <a:latin typeface="David" panose="020E0502060401010101" pitchFamily="34" charset="-79"/>
                <a:cs typeface="David" panose="020E0502060401010101" pitchFamily="34" charset="-79"/>
              </a:rPr>
              <a:t>היוצאת ממאזן החברה ומנסה להתאים את ערך הנכסים וההתחייבויות, כפי שהם רשומים בספרים, </a:t>
            </a:r>
            <a:r>
              <a:rPr lang="he-IL" dirty="0" err="1">
                <a:solidFill>
                  <a:schemeClr val="tx2">
                    <a:lumMod val="50000"/>
                  </a:schemeClr>
                </a:solidFill>
                <a:latin typeface="David" panose="020E0502060401010101" pitchFamily="34" charset="-79"/>
                <a:cs typeface="David" panose="020E0502060401010101" pitchFamily="34" charset="-79"/>
              </a:rPr>
              <a:t>לשוויים</a:t>
            </a:r>
            <a:r>
              <a:rPr lang="he-IL" dirty="0">
                <a:solidFill>
                  <a:schemeClr val="tx2">
                    <a:lumMod val="50000"/>
                  </a:schemeClr>
                </a:solidFill>
                <a:latin typeface="David" panose="020E0502060401010101" pitchFamily="34" charset="-79"/>
                <a:cs typeface="David" panose="020E0502060401010101" pitchFamily="34" charset="-79"/>
              </a:rPr>
              <a:t> הכלכלי במימוש. שיטה זו מייצגת את השווי המינימאלי </a:t>
            </a:r>
            <a:endParaRPr lang="he-IL"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של </a:t>
            </a:r>
            <a:r>
              <a:rPr lang="he-IL" dirty="0">
                <a:solidFill>
                  <a:schemeClr val="tx2">
                    <a:lumMod val="50000"/>
                  </a:schemeClr>
                </a:solidFill>
                <a:latin typeface="David" panose="020E0502060401010101" pitchFamily="34" charset="-79"/>
                <a:cs typeface="David" panose="020E0502060401010101" pitchFamily="34" charset="-79"/>
              </a:rPr>
              <a:t>החברה</a:t>
            </a:r>
            <a:r>
              <a:rPr lang="he-IL" dirty="0" smtClean="0">
                <a:solidFill>
                  <a:schemeClr val="tx2">
                    <a:lumMod val="50000"/>
                  </a:schemeClr>
                </a:solidFill>
                <a:latin typeface="David" panose="020E0502060401010101" pitchFamily="34" charset="-79"/>
                <a:cs typeface="David" panose="020E0502060401010101" pitchFamily="34" charset="-79"/>
              </a:rPr>
              <a:t>.</a:t>
            </a:r>
            <a:endParaRPr lang="he-IL" dirty="0">
              <a:solidFill>
                <a:schemeClr val="tx2">
                  <a:lumMod val="50000"/>
                </a:schemeClr>
              </a:solidFill>
              <a:latin typeface="David" panose="020E0502060401010101" pitchFamily="34" charset="-79"/>
              <a:cs typeface="David" panose="020E0502060401010101" pitchFamily="34" charset="-79"/>
            </a:endParaRPr>
          </a:p>
        </p:txBody>
      </p:sp>
      <p:sp>
        <p:nvSpPr>
          <p:cNvPr id="24" name="Oval 28"/>
          <p:cNvSpPr>
            <a:spLocks noChangeArrowheads="1"/>
          </p:cNvSpPr>
          <p:nvPr/>
        </p:nvSpPr>
        <p:spPr bwMode="gray">
          <a:xfrm>
            <a:off x="3635896" y="1412776"/>
            <a:ext cx="1872208" cy="1368216"/>
          </a:xfrm>
          <a:prstGeom prst="ellipse">
            <a:avLst/>
          </a:prstGeom>
          <a:gradFill rotWithShape="1">
            <a:gsLst>
              <a:gs pos="0">
                <a:schemeClr val="tx2">
                  <a:lumMod val="50000"/>
                </a:schemeClr>
              </a:gs>
              <a:gs pos="100000">
                <a:schemeClr val="accent1">
                  <a:lumMod val="75000"/>
                </a:schemeClr>
              </a:gs>
            </a:gsLst>
            <a:lin ang="2700000" scaled="1"/>
          </a:gradFill>
          <a:ln>
            <a:noFill/>
          </a:ln>
          <a:effectLst/>
          <a:scene3d>
            <a:camera prst="orthographicFront"/>
            <a:lightRig rig="threePt" dir="t"/>
          </a:scene3d>
          <a:sp3d>
            <a:bevelT w="114300" prst="hardEdge"/>
            <a:bevelB w="114300"/>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srgbClr val="FFFFFF"/>
              </a:solidFill>
              <a:effectLst/>
              <a:uLnTx/>
              <a:uFillTx/>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smtClean="0">
                <a:solidFill>
                  <a:schemeClr val="bg1"/>
                </a:solidFill>
                <a:latin typeface="David" panose="020E0502060401010101" pitchFamily="34" charset="-79"/>
                <a:cs typeface="David" panose="020E0502060401010101" pitchFamily="34" charset="-79"/>
              </a:rPr>
              <a:t>השווי </a:t>
            </a:r>
          </a:p>
          <a:p>
            <a:pPr algn="ctr"/>
            <a:r>
              <a:rPr lang="he-IL" altLang="he-IL" sz="2000" b="1" dirty="0" err="1" smtClean="0">
                <a:solidFill>
                  <a:schemeClr val="bg1"/>
                </a:solidFill>
                <a:latin typeface="David" panose="020E0502060401010101" pitchFamily="34" charset="-79"/>
                <a:cs typeface="David" panose="020E0502060401010101" pitchFamily="34" charset="-79"/>
              </a:rPr>
              <a:t>הנכסי</a:t>
            </a:r>
            <a:r>
              <a:rPr lang="he-IL" altLang="he-IL" sz="2000" b="1" dirty="0" smtClean="0">
                <a:solidFill>
                  <a:schemeClr val="bg1"/>
                </a:solidFill>
                <a:latin typeface="David" panose="020E0502060401010101" pitchFamily="34" charset="-79"/>
                <a:cs typeface="David" panose="020E0502060401010101" pitchFamily="34" charset="-79"/>
              </a:rPr>
              <a:t> </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40983"/>
            <a:ext cx="3850774" cy="256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872416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עסקי - שיטות להערכות שווי</a:t>
            </a:r>
          </a:p>
        </p:txBody>
      </p:sp>
      <p:sp>
        <p:nvSpPr>
          <p:cNvPr id="35" name="מציין מיקום תוכן 2"/>
          <p:cNvSpPr txBox="1">
            <a:spLocks/>
          </p:cNvSpPr>
          <p:nvPr/>
        </p:nvSpPr>
        <p:spPr bwMode="auto">
          <a:xfrm>
            <a:off x="1692275" y="2317308"/>
            <a:ext cx="5759450" cy="2726920"/>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altLang="he-IL" dirty="0">
                <a:solidFill>
                  <a:schemeClr val="tx2">
                    <a:lumMod val="50000"/>
                  </a:schemeClr>
                </a:solidFill>
                <a:latin typeface="David" panose="020E0502060401010101" pitchFamily="34" charset="-79"/>
                <a:cs typeface="David" panose="020E0502060401010101" pitchFamily="34" charset="-79"/>
              </a:rPr>
              <a:t>שווי החברה נגזר מיכולתה של החברה לייצר זרם מזומנים לבעלי המניות, תוך התחשבות </a:t>
            </a:r>
          </a:p>
          <a:p>
            <a:pPr marL="0" indent="0" algn="ctr">
              <a:spcBef>
                <a:spcPts val="0"/>
              </a:spcBef>
              <a:spcAft>
                <a:spcPts val="0"/>
              </a:spcAft>
              <a:buClr>
                <a:srgbClr val="C0504D"/>
              </a:buClr>
              <a:buNone/>
            </a:pPr>
            <a:r>
              <a:rPr lang="he-IL" altLang="he-IL" dirty="0">
                <a:solidFill>
                  <a:schemeClr val="tx2">
                    <a:lumMod val="50000"/>
                  </a:schemeClr>
                </a:solidFill>
                <a:latin typeface="David" panose="020E0502060401010101" pitchFamily="34" charset="-79"/>
                <a:cs typeface="David" panose="020E0502060401010101" pitchFamily="34" charset="-79"/>
              </a:rPr>
              <a:t>ברמת הסיכון של החברה. </a:t>
            </a:r>
          </a:p>
        </p:txBody>
      </p:sp>
      <p:sp>
        <p:nvSpPr>
          <p:cNvPr id="16" name="Oval 28"/>
          <p:cNvSpPr>
            <a:spLocks noChangeArrowheads="1"/>
          </p:cNvSpPr>
          <p:nvPr/>
        </p:nvSpPr>
        <p:spPr bwMode="gray">
          <a:xfrm>
            <a:off x="3635896" y="1412776"/>
            <a:ext cx="1872208" cy="1368216"/>
          </a:xfrm>
          <a:prstGeom prst="ellipse">
            <a:avLst/>
          </a:prstGeom>
          <a:gradFill rotWithShape="1">
            <a:gsLst>
              <a:gs pos="0">
                <a:schemeClr val="tx2">
                  <a:lumMod val="50000"/>
                </a:schemeClr>
              </a:gs>
              <a:gs pos="100000">
                <a:schemeClr val="accent1">
                  <a:lumMod val="75000"/>
                </a:schemeClr>
              </a:gs>
            </a:gsLst>
            <a:lin ang="2700000" scaled="1"/>
          </a:gradFill>
          <a:ln>
            <a:noFill/>
          </a:ln>
          <a:effectLst/>
          <a:scene3d>
            <a:camera prst="orthographicFront"/>
            <a:lightRig rig="threePt" dir="t"/>
          </a:scene3d>
          <a:sp3d>
            <a:bevelT w="114300" prst="hardEdge"/>
            <a:bevelB w="114300"/>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srgbClr val="FFFFFF"/>
              </a:solidFill>
              <a:effectLst/>
              <a:uLnTx/>
              <a:uFillTx/>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היוון תזרימי המזומנים </a:t>
            </a:r>
            <a:r>
              <a:rPr lang="en-US" altLang="he-IL" sz="2000" b="1" dirty="0" smtClean="0">
                <a:solidFill>
                  <a:schemeClr val="bg1"/>
                </a:solidFill>
                <a:latin typeface="David" panose="020E0502060401010101" pitchFamily="34" charset="-79"/>
                <a:cs typeface="David" panose="020E0502060401010101" pitchFamily="34" charset="-79"/>
              </a:rPr>
              <a:t>(</a:t>
            </a:r>
            <a:r>
              <a:rPr lang="en-US" altLang="he-IL" sz="1600" b="1" dirty="0" smtClean="0">
                <a:solidFill>
                  <a:schemeClr val="bg1"/>
                </a:solidFill>
                <a:latin typeface="David" panose="020E0502060401010101" pitchFamily="34" charset="-79"/>
                <a:cs typeface="David" panose="020E0502060401010101" pitchFamily="34" charset="-79"/>
              </a:rPr>
              <a:t>D.C.F</a:t>
            </a:r>
            <a:r>
              <a:rPr lang="en-US" altLang="he-IL" sz="2000" b="1" dirty="0">
                <a:solidFill>
                  <a:schemeClr val="bg1"/>
                </a:solidFill>
                <a:latin typeface="David" panose="020E0502060401010101" pitchFamily="34" charset="-79"/>
                <a:cs typeface="David" panose="020E0502060401010101" pitchFamily="34" charset="-79"/>
              </a:rPr>
              <a: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40983"/>
            <a:ext cx="3850774" cy="256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773157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defRPr/>
            </a:pPr>
            <a:r>
              <a:rPr lang="he-IL" dirty="0" smtClean="0"/>
              <a:t>מן העיתונות</a:t>
            </a:r>
            <a:endParaRPr lang="he-IL" dirty="0"/>
          </a:p>
        </p:txBody>
      </p:sp>
      <p:pic>
        <p:nvPicPr>
          <p:cNvPr id="7" name="Picture 2"/>
          <p:cNvPicPr>
            <a:picLocks noChangeAspect="1" noChangeArrowheads="1"/>
          </p:cNvPicPr>
          <p:nvPr/>
        </p:nvPicPr>
        <p:blipFill rotWithShape="1">
          <a:blip r:embed="rId2">
            <a:lum bright="10000"/>
          </a:blip>
          <a:srcRect t="87" b="1"/>
          <a:stretch/>
        </p:blipFill>
        <p:spPr bwMode="auto">
          <a:xfrm>
            <a:off x="2933973" y="908050"/>
            <a:ext cx="3276055" cy="5825714"/>
          </a:xfrm>
          <a:prstGeom prst="rect">
            <a:avLst/>
          </a:prstGeom>
          <a:noFill/>
          <a:ln w="3175">
            <a:solidFill>
              <a:srgbClr val="7F7F7F"/>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56050" y="1052736"/>
            <a:ext cx="4648200" cy="1643063"/>
          </a:xfrm>
          <a:prstGeom prst="rect">
            <a:avLst/>
          </a:prstGeom>
          <a:solidFill>
            <a:srgbClr val="FFFF00"/>
          </a:solidFill>
          <a:ln w="3175">
            <a:solidFill>
              <a:schemeClr val="bg1">
                <a:lumMod val="50000"/>
              </a:schemeClr>
            </a:solidFill>
          </a:ln>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עסקי - שיטות להערכות שווי</a:t>
            </a:r>
          </a:p>
        </p:txBody>
      </p:sp>
      <p:sp>
        <p:nvSpPr>
          <p:cNvPr id="35" name="מציין מיקום תוכן 2"/>
          <p:cNvSpPr txBox="1">
            <a:spLocks/>
          </p:cNvSpPr>
          <p:nvPr/>
        </p:nvSpPr>
        <p:spPr bwMode="auto">
          <a:xfrm>
            <a:off x="1692275" y="2317308"/>
            <a:ext cx="5759450" cy="2726920"/>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dirty="0">
                <a:solidFill>
                  <a:schemeClr val="tx2">
                    <a:lumMod val="50000"/>
                  </a:schemeClr>
                </a:solidFill>
                <a:latin typeface="David" panose="020E0502060401010101" pitchFamily="34" charset="-79"/>
                <a:cs typeface="David" panose="020E0502060401010101" pitchFamily="34" charset="-79"/>
              </a:rPr>
              <a:t>שווי החברה המוערכת בגישה זו מתקבל על ידי הפעלת מכפילים נבחרים על נתוני ביצוע עיקריים (כגון: מכירות, רווח תפעולי, תזרים תפעולי וכדומה) של חברות דומות על נתוניה של </a:t>
            </a:r>
            <a:endParaRPr lang="he-IL"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החברה </a:t>
            </a:r>
            <a:r>
              <a:rPr lang="he-IL" dirty="0">
                <a:solidFill>
                  <a:schemeClr val="tx2">
                    <a:lumMod val="50000"/>
                  </a:schemeClr>
                </a:solidFill>
                <a:latin typeface="David" panose="020E0502060401010101" pitchFamily="34" charset="-79"/>
                <a:cs typeface="David" panose="020E0502060401010101" pitchFamily="34" charset="-79"/>
              </a:rPr>
              <a:t>המוערכת</a:t>
            </a:r>
            <a:r>
              <a:rPr lang="he-IL" dirty="0" smtClean="0">
                <a:solidFill>
                  <a:schemeClr val="tx2">
                    <a:lumMod val="50000"/>
                  </a:schemeClr>
                </a:solidFill>
                <a:latin typeface="David" panose="020E0502060401010101" pitchFamily="34" charset="-79"/>
                <a:cs typeface="David" panose="020E0502060401010101" pitchFamily="34" charset="-79"/>
              </a:rPr>
              <a:t>.</a:t>
            </a:r>
            <a:endParaRPr lang="he-IL" dirty="0">
              <a:solidFill>
                <a:schemeClr val="tx2">
                  <a:lumMod val="50000"/>
                </a:schemeClr>
              </a:solidFill>
              <a:latin typeface="David" panose="020E0502060401010101" pitchFamily="34" charset="-79"/>
              <a:cs typeface="David" panose="020E0502060401010101" pitchFamily="34" charset="-79"/>
            </a:endParaRPr>
          </a:p>
        </p:txBody>
      </p:sp>
      <p:sp>
        <p:nvSpPr>
          <p:cNvPr id="16" name="Oval 28"/>
          <p:cNvSpPr>
            <a:spLocks noChangeArrowheads="1"/>
          </p:cNvSpPr>
          <p:nvPr/>
        </p:nvSpPr>
        <p:spPr bwMode="gray">
          <a:xfrm>
            <a:off x="3635896" y="1412776"/>
            <a:ext cx="1872208" cy="1368216"/>
          </a:xfrm>
          <a:prstGeom prst="ellipse">
            <a:avLst/>
          </a:prstGeom>
          <a:gradFill rotWithShape="1">
            <a:gsLst>
              <a:gs pos="0">
                <a:schemeClr val="tx2">
                  <a:lumMod val="50000"/>
                </a:schemeClr>
              </a:gs>
              <a:gs pos="100000">
                <a:schemeClr val="accent1">
                  <a:lumMod val="75000"/>
                </a:schemeClr>
              </a:gs>
            </a:gsLst>
            <a:lin ang="2700000" scaled="1"/>
          </a:gradFill>
          <a:ln>
            <a:noFill/>
          </a:ln>
          <a:effectLst/>
          <a:scene3d>
            <a:camera prst="orthographicFront"/>
            <a:lightRig rig="threePt" dir="t"/>
          </a:scene3d>
          <a:sp3d>
            <a:bevelT w="114300" prst="hardEdge"/>
            <a:bevelB w="114300"/>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srgbClr val="FFFFFF"/>
              </a:solidFill>
              <a:effectLst/>
              <a:uLnTx/>
              <a:uFillTx/>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smtClean="0">
                <a:solidFill>
                  <a:schemeClr val="bg1"/>
                </a:solidFill>
                <a:latin typeface="David" panose="020E0502060401010101" pitchFamily="34" charset="-79"/>
                <a:cs typeface="David" panose="020E0502060401010101" pitchFamily="34" charset="-79"/>
              </a:rPr>
              <a:t>שיטת </a:t>
            </a:r>
          </a:p>
          <a:p>
            <a:pPr algn="ctr"/>
            <a:r>
              <a:rPr lang="he-IL" altLang="he-IL" sz="2000" b="1" dirty="0" smtClean="0">
                <a:solidFill>
                  <a:schemeClr val="bg1"/>
                </a:solidFill>
                <a:latin typeface="David" panose="020E0502060401010101" pitchFamily="34" charset="-79"/>
                <a:cs typeface="David" panose="020E0502060401010101" pitchFamily="34" charset="-79"/>
              </a:rPr>
              <a:t>המכפיל</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40983"/>
            <a:ext cx="3850774" cy="256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612757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מוניטין עסקי - שיטות להערכות שווי</a:t>
            </a:r>
          </a:p>
        </p:txBody>
      </p:sp>
      <p:sp>
        <p:nvSpPr>
          <p:cNvPr id="35" name="מציין מיקום תוכן 2"/>
          <p:cNvSpPr txBox="1">
            <a:spLocks/>
          </p:cNvSpPr>
          <p:nvPr/>
        </p:nvSpPr>
        <p:spPr bwMode="auto">
          <a:xfrm>
            <a:off x="1692275" y="2317308"/>
            <a:ext cx="5759450" cy="2726920"/>
          </a:xfrm>
          <a:prstGeom prst="round2DiagRect">
            <a:avLst/>
          </a:prstGeom>
          <a:solidFill>
            <a:schemeClr val="bg2">
              <a:lumMod val="90000"/>
            </a:schemeClr>
          </a:solidFill>
          <a:ln>
            <a:solidFill>
              <a:schemeClr val="tx1">
                <a:lumMod val="50000"/>
                <a:lumOff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b" anchorCtr="0" compatLnSpc="1">
            <a:prstTxWarp prst="textNoShape">
              <a:avLst/>
            </a:prstTxWarp>
          </a:bodyPr>
          <a:lstStyle>
            <a:lvl1pPr marL="342900" indent="-342900" algn="just" rtl="1" eaLnBrk="0" fontAlgn="base" hangingPunct="0">
              <a:spcBef>
                <a:spcPts val="600"/>
              </a:spcBef>
              <a:spcAft>
                <a:spcPts val="600"/>
              </a:spcAft>
              <a:buClr>
                <a:schemeClr val="accent2"/>
              </a:buClr>
              <a:buFont typeface="Wingdings" pitchFamily="2" charset="2"/>
              <a:buChar char="§"/>
              <a:defRPr sz="2400" kern="1200">
                <a:solidFill>
                  <a:srgbClr val="003366"/>
                </a:solidFill>
                <a:latin typeface="Times New Roman" pitchFamily="18" charset="0"/>
                <a:ea typeface="+mn-ea"/>
                <a:cs typeface="Times New Roman" pitchFamily="18" charset="0"/>
              </a:defRPr>
            </a:lvl1pPr>
            <a:lvl2pPr marL="742950" indent="-285750" algn="just" rtl="1" eaLnBrk="0" fontAlgn="base" hangingPunct="0">
              <a:spcBef>
                <a:spcPct val="20000"/>
              </a:spcBef>
              <a:spcAft>
                <a:spcPct val="0"/>
              </a:spcAft>
              <a:buClr>
                <a:schemeClr val="accent2"/>
              </a:buClr>
              <a:buFont typeface="Wingdings" pitchFamily="2" charset="2"/>
              <a:buChar char="§"/>
              <a:defRPr sz="2000" kern="1200">
                <a:solidFill>
                  <a:srgbClr val="4D4D4D"/>
                </a:solidFill>
                <a:latin typeface="Times New Roman" pitchFamily="18" charset="0"/>
                <a:ea typeface="+mn-ea"/>
                <a:cs typeface="Times New Roman" pitchFamily="18" charset="0"/>
              </a:defRPr>
            </a:lvl2pPr>
            <a:lvl3pPr marL="1143000" indent="-228600" algn="just" rtl="1" eaLnBrk="0" fontAlgn="base" hangingPunct="0">
              <a:spcBef>
                <a:spcPct val="20000"/>
              </a:spcBef>
              <a:spcAft>
                <a:spcPct val="0"/>
              </a:spcAft>
              <a:buClr>
                <a:schemeClr val="accent2"/>
              </a:buClr>
              <a:buFont typeface="Wingdings" pitchFamily="2" charset="2"/>
              <a:buChar char="§"/>
              <a:defRPr sz="2000" kern="1200">
                <a:solidFill>
                  <a:srgbClr val="003366"/>
                </a:solidFill>
                <a:latin typeface="Times New Roman" pitchFamily="18" charset="0"/>
                <a:ea typeface="+mn-ea"/>
                <a:cs typeface="Times New Roman" pitchFamily="18" charset="0"/>
              </a:defRPr>
            </a:lvl3pPr>
            <a:lvl4pPr marL="16002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4pPr>
            <a:lvl5pPr marL="2057400" indent="-228600" algn="just" rtl="1" eaLnBrk="0" fontAlgn="base" hangingPunct="0">
              <a:spcBef>
                <a:spcPct val="20000"/>
              </a:spcBef>
              <a:spcAft>
                <a:spcPct val="0"/>
              </a:spcAft>
              <a:buClr>
                <a:schemeClr val="accent2"/>
              </a:buClr>
              <a:buFont typeface="Wingdings" pitchFamily="2" charset="2"/>
              <a:buChar char="§"/>
              <a:defRPr kern="1200">
                <a:solidFill>
                  <a:srgbClr val="003366"/>
                </a:solidFill>
                <a:latin typeface="Times New Roman" pitchFamily="18" charset="0"/>
                <a:ea typeface="+mn-ea"/>
                <a:cs typeface="Times New Roman" pitchFamily="18"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rgbClr val="C0504D"/>
              </a:buClr>
              <a:buNone/>
            </a:pPr>
            <a:r>
              <a:rPr lang="he-IL" dirty="0">
                <a:solidFill>
                  <a:schemeClr val="tx2">
                    <a:lumMod val="50000"/>
                  </a:schemeClr>
                </a:solidFill>
                <a:latin typeface="David" panose="020E0502060401010101" pitchFamily="34" charset="-79"/>
                <a:cs typeface="David" panose="020E0502060401010101" pitchFamily="34" charset="-79"/>
              </a:rPr>
              <a:t>בשיטה זו מעריכים את החברה על בסיס </a:t>
            </a:r>
            <a:endParaRPr lang="he-IL" dirty="0" smtClean="0">
              <a:solidFill>
                <a:schemeClr val="tx2">
                  <a:lumMod val="50000"/>
                </a:schemeClr>
              </a:solidFill>
              <a:latin typeface="David" panose="020E0502060401010101" pitchFamily="34" charset="-79"/>
              <a:cs typeface="David" panose="020E0502060401010101" pitchFamily="34" charset="-79"/>
            </a:endParaRPr>
          </a:p>
          <a:p>
            <a:pPr marL="0" indent="0" algn="ctr">
              <a:spcBef>
                <a:spcPts val="0"/>
              </a:spcBef>
              <a:spcAft>
                <a:spcPts val="0"/>
              </a:spcAft>
              <a:buClr>
                <a:srgbClr val="C0504D"/>
              </a:buClr>
              <a:buNone/>
            </a:pPr>
            <a:r>
              <a:rPr lang="he-IL" dirty="0" smtClean="0">
                <a:solidFill>
                  <a:schemeClr val="tx2">
                    <a:lumMod val="50000"/>
                  </a:schemeClr>
                </a:solidFill>
                <a:latin typeface="David" panose="020E0502060401010101" pitchFamily="34" charset="-79"/>
                <a:cs typeface="David" panose="020E0502060401010101" pitchFamily="34" charset="-79"/>
              </a:rPr>
              <a:t>השוואה </a:t>
            </a:r>
            <a:r>
              <a:rPr lang="he-IL" dirty="0">
                <a:solidFill>
                  <a:schemeClr val="tx2">
                    <a:lumMod val="50000"/>
                  </a:schemeClr>
                </a:solidFill>
                <a:latin typeface="David" panose="020E0502060401010101" pitchFamily="34" charset="-79"/>
                <a:cs typeface="David" panose="020E0502060401010101" pitchFamily="34" charset="-79"/>
              </a:rPr>
              <a:t>לעסקות קניה/מכירה של עסקים דומים או עסקאות בין קונה מרצון ומוכר מרצון בנכסי החברה המוערכת או מניותיה</a:t>
            </a:r>
            <a:r>
              <a:rPr lang="he-IL" dirty="0" smtClean="0">
                <a:solidFill>
                  <a:schemeClr val="tx2">
                    <a:lumMod val="50000"/>
                  </a:schemeClr>
                </a:solidFill>
                <a:latin typeface="David" panose="020E0502060401010101" pitchFamily="34" charset="-79"/>
                <a:cs typeface="David" panose="020E0502060401010101" pitchFamily="34" charset="-79"/>
              </a:rPr>
              <a:t>.</a:t>
            </a:r>
          </a:p>
          <a:p>
            <a:pPr marL="0" indent="0" algn="ctr">
              <a:spcBef>
                <a:spcPts val="0"/>
              </a:spcBef>
              <a:spcAft>
                <a:spcPts val="0"/>
              </a:spcAft>
              <a:buClr>
                <a:srgbClr val="C0504D"/>
              </a:buClr>
              <a:buNone/>
            </a:pPr>
            <a:endParaRPr lang="he-IL" sz="1100" dirty="0">
              <a:solidFill>
                <a:schemeClr val="tx2">
                  <a:lumMod val="50000"/>
                </a:schemeClr>
              </a:solidFill>
              <a:latin typeface="David" panose="020E0502060401010101" pitchFamily="34" charset="-79"/>
              <a:cs typeface="David" panose="020E0502060401010101" pitchFamily="34" charset="-79"/>
            </a:endParaRPr>
          </a:p>
        </p:txBody>
      </p:sp>
      <p:sp>
        <p:nvSpPr>
          <p:cNvPr id="16" name="Oval 28"/>
          <p:cNvSpPr>
            <a:spLocks noChangeArrowheads="1"/>
          </p:cNvSpPr>
          <p:nvPr/>
        </p:nvSpPr>
        <p:spPr bwMode="gray">
          <a:xfrm>
            <a:off x="3635896" y="1412776"/>
            <a:ext cx="1872208" cy="1368216"/>
          </a:xfrm>
          <a:prstGeom prst="ellipse">
            <a:avLst/>
          </a:prstGeom>
          <a:gradFill rotWithShape="1">
            <a:gsLst>
              <a:gs pos="0">
                <a:schemeClr val="tx2">
                  <a:lumMod val="50000"/>
                </a:schemeClr>
              </a:gs>
              <a:gs pos="100000">
                <a:schemeClr val="accent1">
                  <a:lumMod val="75000"/>
                </a:schemeClr>
              </a:gs>
            </a:gsLst>
            <a:lin ang="2700000" scaled="1"/>
          </a:gradFill>
          <a:ln>
            <a:noFill/>
          </a:ln>
          <a:effectLst/>
          <a:scene3d>
            <a:camera prst="orthographicFront"/>
            <a:lightRig rig="threePt" dir="t"/>
          </a:scene3d>
          <a:sp3d>
            <a:bevelT w="114300" prst="hardEdge"/>
            <a:bevelB w="114300"/>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srgbClr val="FFFFFF"/>
              </a:solidFill>
              <a:effectLst/>
              <a:uLnTx/>
              <a:uFillTx/>
              <a:latin typeface="Arial" pitchFamily="34" charset="0"/>
              <a:cs typeface="Arial"/>
            </a:endParaRPr>
          </a:p>
        </p:txBody>
      </p:sp>
      <p:sp>
        <p:nvSpPr>
          <p:cNvPr id="11" name="Rectangle 33"/>
          <p:cNvSpPr>
            <a:spLocks noChangeArrowheads="1"/>
          </p:cNvSpPr>
          <p:nvPr/>
        </p:nvSpPr>
        <p:spPr bwMode="gray">
          <a:xfrm>
            <a:off x="3850774" y="1808884"/>
            <a:ext cx="1404000" cy="576000"/>
          </a:xfrm>
          <a:prstGeom prst="rect">
            <a:avLst/>
          </a:prstGeom>
          <a:noFill/>
          <a:ln>
            <a:noFill/>
          </a:ln>
          <a:effectLst/>
        </p:spPr>
        <p:txBody>
          <a:bodyPr wrap="square" anchor="ctr">
            <a:noAutofit/>
          </a:bodyPr>
          <a:lstStyle/>
          <a:p>
            <a:pPr algn="ctr"/>
            <a:r>
              <a:rPr lang="he-IL" altLang="he-IL" sz="2000" b="1" dirty="0">
                <a:solidFill>
                  <a:schemeClr val="bg1"/>
                </a:solidFill>
                <a:latin typeface="David" panose="020E0502060401010101" pitchFamily="34" charset="-79"/>
                <a:cs typeface="David" panose="020E0502060401010101" pitchFamily="34" charset="-79"/>
              </a:rPr>
              <a:t>השוואה לעסקאות </a:t>
            </a:r>
          </a:p>
          <a:p>
            <a:pPr algn="ctr"/>
            <a:r>
              <a:rPr lang="he-IL" altLang="he-IL" sz="2000" b="1" dirty="0">
                <a:solidFill>
                  <a:schemeClr val="bg1"/>
                </a:solidFill>
                <a:latin typeface="David" panose="020E0502060401010101" pitchFamily="34" charset="-79"/>
                <a:cs typeface="David" panose="020E0502060401010101" pitchFamily="34" charset="-79"/>
              </a:rPr>
              <a:t>דומות </a:t>
            </a:r>
            <a:endParaRPr lang="en-US" altLang="he-IL" sz="2000" b="1" dirty="0">
              <a:solidFill>
                <a:schemeClr val="bg1"/>
              </a:solidFill>
              <a:latin typeface="David" panose="020E0502060401010101" pitchFamily="34" charset="-79"/>
              <a:cs typeface="David" panose="020E0502060401010101" pitchFamily="34" charset="-79"/>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40983"/>
            <a:ext cx="3850774" cy="256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612757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עיצוב מותאם אישית">
  <a:themeElements>
    <a:clrScheme name="התאמה אישית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עיצוב ברירת מחדל">
  <a:themeElements>
    <a:clrScheme name="7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7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CC9900"/>
        </a:folHlink>
      </a:clrScheme>
      <a:clrMap bg1="lt1" tx1="dk1" bg2="lt2" tx2="dk2" accent1="accent1" accent2="accent2" accent3="accent3" accent4="accent4" accent5="accent5" accent6="accent6" hlink="hlink" folHlink="folHlink"/>
    </a:extraClrScheme>
    <a:extraClrScheme>
      <a:clrScheme name="7_עיצוב ברירת מחדל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FF00"/>
        </a:folHlink>
      </a:clrScheme>
      <a:clrMap bg1="lt1" tx1="dk1" bg2="lt2" tx2="dk2" accent1="accent1" accent2="accent2" accent3="accent3" accent4="accent4" accent5="accent5" accent6="accent6" hlink="hlink" folHlink="folHlink"/>
    </a:extraClrScheme>
    <a:extraClrScheme>
      <a:clrScheme name="7_עיצוב ברירת מחדל 15">
        <a:dk1>
          <a:srgbClr val="003366"/>
        </a:dk1>
        <a:lt1>
          <a:srgbClr val="FFFFFF"/>
        </a:lt1>
        <a:dk2>
          <a:srgbClr val="000000"/>
        </a:dk2>
        <a:lt2>
          <a:srgbClr val="808080"/>
        </a:lt2>
        <a:accent1>
          <a:srgbClr val="BBE0E3"/>
        </a:accent1>
        <a:accent2>
          <a:srgbClr val="333399"/>
        </a:accent2>
        <a:accent3>
          <a:srgbClr val="FFFFFF"/>
        </a:accent3>
        <a:accent4>
          <a:srgbClr val="002A56"/>
        </a:accent4>
        <a:accent5>
          <a:srgbClr val="DAEDEF"/>
        </a:accent5>
        <a:accent6>
          <a:srgbClr val="2D2D8A"/>
        </a:accent6>
        <a:hlink>
          <a:srgbClr val="8000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התאמה אישית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5120</TotalTime>
  <Words>1062</Words>
  <Application>Microsoft Office PowerPoint</Application>
  <PresentationFormat>‫הצגה על המסך (4:3)</PresentationFormat>
  <Paragraphs>139</Paragraphs>
  <Slides>27</Slides>
  <Notes>4</Notes>
  <HiddenSlides>0</HiddenSlides>
  <MMClips>0</MMClips>
  <ScaleCrop>false</ScaleCrop>
  <HeadingPairs>
    <vt:vector size="6" baseType="variant">
      <vt:variant>
        <vt:lpstr>ערכת נושא</vt:lpstr>
      </vt:variant>
      <vt:variant>
        <vt:i4>2</vt:i4>
      </vt:variant>
      <vt:variant>
        <vt:lpstr>כותרות שקופיות</vt:lpstr>
      </vt:variant>
      <vt:variant>
        <vt:i4>27</vt:i4>
      </vt:variant>
      <vt:variant>
        <vt:lpstr>הצגות מותאמות אישית</vt:lpstr>
      </vt:variant>
      <vt:variant>
        <vt:i4>8</vt:i4>
      </vt:variant>
    </vt:vector>
  </HeadingPairs>
  <TitlesOfParts>
    <vt:vector size="37" baseType="lpstr">
      <vt:lpstr>עיצוב מותאם אישית</vt:lpstr>
      <vt:lpstr>14_עיצוב ברירת מחדל</vt:lpstr>
      <vt:lpstr>שקופית 1</vt:lpstr>
      <vt:lpstr>מוניטין</vt:lpstr>
      <vt:lpstr>מוניטין עסקי - בחוק</vt:lpstr>
      <vt:lpstr>מוניטין עסקי</vt:lpstr>
      <vt:lpstr>מוניטין עסקי - שיטות להערכות שווי</vt:lpstr>
      <vt:lpstr>מוניטין עסקי - שיטות להערכות שווי</vt:lpstr>
      <vt:lpstr>מן העיתונות</vt:lpstr>
      <vt:lpstr>מוניטין עסקי - שיטות להערכות שווי</vt:lpstr>
      <vt:lpstr>מוניטין עסקי - שיטות להערכות שווי</vt:lpstr>
      <vt:lpstr>מוניטין עסקי - שיטות להערכות שווי</vt:lpstr>
      <vt:lpstr>דוגמא לחישוב מוניטין בעסק</vt:lpstr>
      <vt:lpstr>מוניטין אישי  - שיטות להערכות שווי</vt:lpstr>
      <vt:lpstr>מוניטין אישי  - שיטות להערכות שווי</vt:lpstr>
      <vt:lpstr>מוניטין אישי  - שיטות להערכות שווי</vt:lpstr>
      <vt:lpstr>מוניטין אישי  - שיטות להערכות שווי</vt:lpstr>
      <vt:lpstr>מוניטין אישי</vt:lpstr>
      <vt:lpstr>מוניטין אישי</vt:lpstr>
      <vt:lpstr>מוניטין אישי</vt:lpstr>
      <vt:lpstr>מוניטין אישי</vt:lpstr>
      <vt:lpstr>מוניטין אישי - בחוק</vt:lpstr>
      <vt:lpstr>מינויים לדוגמא מהשנה האחרונה על ידי בתי הדין</vt:lpstr>
      <vt:lpstr>נוסח המינוי - 3.10.13</vt:lpstr>
      <vt:lpstr>נוסח המינוי - 14.12.11</vt:lpstr>
      <vt:lpstr>נוסח המינוי - 24.5.10</vt:lpstr>
      <vt:lpstr>שקופית 25</vt:lpstr>
      <vt:lpstr>שקופית 26</vt:lpstr>
      <vt:lpstr>שקופית 27</vt:lpstr>
      <vt:lpstr>נוסח המינוי - 1</vt:lpstr>
      <vt:lpstr>נוסח המינוי - 2</vt:lpstr>
      <vt:lpstr>נוסח המינוי - 3</vt:lpstr>
      <vt:lpstr>מוניטין עסקי</vt:lpstr>
      <vt:lpstr>מוניטין אישי בעסק מסחרי</vt:lpstr>
      <vt:lpstr>מוניטין אישי למקצועות חופשיים</vt:lpstr>
      <vt:lpstr>כושר ההשתכרות של שכיר</vt:lpstr>
      <vt:lpstr>סיכום</vt:lpstr>
    </vt:vector>
  </TitlesOfParts>
  <Company>Barlev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litalm</dc:creator>
  <cp:lastModifiedBy>dell</cp:lastModifiedBy>
  <cp:revision>345</cp:revision>
  <dcterms:created xsi:type="dcterms:W3CDTF">2010-04-01T09:10:51Z</dcterms:created>
  <dcterms:modified xsi:type="dcterms:W3CDTF">2014-02-03T09:41:07Z</dcterms:modified>
</cp:coreProperties>
</file>